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9" r:id="rId3"/>
    <p:sldId id="294" r:id="rId4"/>
    <p:sldId id="257" r:id="rId5"/>
    <p:sldId id="258" r:id="rId6"/>
    <p:sldId id="287" r:id="rId7"/>
    <p:sldId id="267" r:id="rId8"/>
    <p:sldId id="266" r:id="rId9"/>
    <p:sldId id="292" r:id="rId10"/>
    <p:sldId id="268" r:id="rId11"/>
    <p:sldId id="282" r:id="rId12"/>
    <p:sldId id="283" r:id="rId13"/>
    <p:sldId id="269" r:id="rId14"/>
    <p:sldId id="284" r:id="rId15"/>
    <p:sldId id="285" r:id="rId16"/>
    <p:sldId id="270" r:id="rId17"/>
    <p:sldId id="286" r:id="rId18"/>
    <p:sldId id="271" r:id="rId19"/>
    <p:sldId id="272" r:id="rId20"/>
    <p:sldId id="313" r:id="rId21"/>
    <p:sldId id="261" r:id="rId22"/>
    <p:sldId id="278" r:id="rId23"/>
    <p:sldId id="295" r:id="rId24"/>
    <p:sldId id="281" r:id="rId25"/>
    <p:sldId id="312" r:id="rId26"/>
    <p:sldId id="276" r:id="rId27"/>
    <p:sldId id="310" r:id="rId28"/>
    <p:sldId id="311" r:id="rId29"/>
    <p:sldId id="305" r:id="rId30"/>
    <p:sldId id="316" r:id="rId31"/>
    <p:sldId id="317" r:id="rId32"/>
    <p:sldId id="315" r:id="rId33"/>
    <p:sldId id="309" r:id="rId3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81B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87990" autoAdjust="0"/>
  </p:normalViewPr>
  <p:slideViewPr>
    <p:cSldViewPr>
      <p:cViewPr>
        <p:scale>
          <a:sx n="75" d="100"/>
          <a:sy n="75" d="100"/>
        </p:scale>
        <p:origin x="-99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25F3C0-C05D-4B0C-BB42-62C4EFF1FBA7}" type="datetimeFigureOut">
              <a:rPr lang="ru-RU"/>
              <a:pPr>
                <a:defRPr/>
              </a:pPr>
              <a:t>29.03.2012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D69223-27B8-48B5-9C24-87B24F1C1B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8636A-85B7-4F3C-8DE4-9A5F433CB186}" type="datetimeFigureOut">
              <a:rPr lang="ru-RU"/>
              <a:pPr>
                <a:defRPr/>
              </a:pPr>
              <a:t>29.03.2012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3549E3-AB66-4033-8440-F7E4DE67A6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8E062-DAB4-479D-8C97-1A37DB8D290C}" type="datetimeFigureOut">
              <a:rPr lang="ru-RU"/>
              <a:pPr>
                <a:defRPr/>
              </a:pPr>
              <a:t>29.03.2012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F70E7-45F0-4F12-BD5E-6940038D95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D2DB37-0711-4324-BB1C-AE849B773E8E}" type="datetimeFigureOut">
              <a:rPr lang="ru-RU"/>
              <a:pPr>
                <a:defRPr/>
              </a:pPr>
              <a:t>29.03.2012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9E9704-4CF5-4E6C-90B1-38A09D52F9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097FF-378C-476F-BA29-B7A6A28D324B}" type="datetimeFigureOut">
              <a:rPr lang="ru-RU"/>
              <a:pPr>
                <a:defRPr/>
              </a:pPr>
              <a:t>29.03.2012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6F2B5B-458F-4354-ACAD-ADED40D6B8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C8FD52-388E-4AF7-80B5-201BA1D35D96}" type="datetimeFigureOut">
              <a:rPr lang="ru-RU"/>
              <a:pPr>
                <a:defRPr/>
              </a:pPr>
              <a:t>29.03.2012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3BB31-AB25-45E3-BAEC-63B565F96E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CD53C-F367-49D8-A2F9-526D95594309}" type="datetimeFigureOut">
              <a:rPr lang="ru-RU"/>
              <a:pPr>
                <a:defRPr/>
              </a:pPr>
              <a:t>29.03.2012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4D1396-3CAB-47AD-B7C9-825154D00E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113B98-EC31-4467-AC53-A1CBB002BC91}" type="datetimeFigureOut">
              <a:rPr lang="ru-RU"/>
              <a:pPr>
                <a:defRPr/>
              </a:pPr>
              <a:t>29.03.2012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60072-2AA3-414B-BC63-83A9EC58F8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B2655E-3BC3-4A24-881D-FE7CEEA90B32}" type="datetimeFigureOut">
              <a:rPr lang="ru-RU"/>
              <a:pPr>
                <a:defRPr/>
              </a:pPr>
              <a:t>29.03.2012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71772-0885-472C-9588-ACA16C95BF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828791-3354-42E5-91A9-E3267E066455}" type="datetimeFigureOut">
              <a:rPr lang="ru-RU"/>
              <a:pPr>
                <a:defRPr/>
              </a:pPr>
              <a:t>29.03.2012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4B959-68F4-4B78-9A58-84AC338E28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6CF88F-7003-45D7-A458-AEC7B3553BA6}" type="datetimeFigureOut">
              <a:rPr lang="ru-RU"/>
              <a:pPr>
                <a:defRPr/>
              </a:pPr>
              <a:t>29.03.2012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A79A93-3CDC-4FC7-8989-08225001A7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FE7CF72-B06E-4165-80CB-E65E2485D806}" type="datetimeFigureOut">
              <a:rPr lang="ru-RU"/>
              <a:pPr>
                <a:defRPr/>
              </a:pPr>
              <a:t>29.03.2012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84C854C-8839-4876-9E6C-AF3F0C0123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&#1055;&#1056;&#1048;&#1051;&#1054;&#1046;&#1045;&#1053;&#1048;&#1045;%20&#8470;2.wmv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3" Type="http://schemas.openxmlformats.org/officeDocument/2006/relationships/slide" Target="slide7.xml"/><Relationship Id="rId7" Type="http://schemas.openxmlformats.org/officeDocument/2006/relationships/slide" Target="slide1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11" Type="http://schemas.openxmlformats.org/officeDocument/2006/relationships/image" Target="../media/image3.jpeg"/><Relationship Id="rId5" Type="http://schemas.openxmlformats.org/officeDocument/2006/relationships/slide" Target="slide10.xml"/><Relationship Id="rId10" Type="http://schemas.openxmlformats.org/officeDocument/2006/relationships/slide" Target="slide20.xml"/><Relationship Id="rId4" Type="http://schemas.openxmlformats.org/officeDocument/2006/relationships/slide" Target="slide9.xml"/><Relationship Id="rId9" Type="http://schemas.openxmlformats.org/officeDocument/2006/relationships/slide" Target="slide1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5.jpeg"/><Relationship Id="rId2" Type="http://schemas.openxmlformats.org/officeDocument/2006/relationships/hyperlink" Target="http://forexaw.com/TERMs/Ximiya/image234657_2-5_%D0%AE%D0%BF%D0%B8%D1%82%D0%B5%D1%8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forexaw.com/TERMs/Ximiya/image234658_2-6_%D0%A2%D0%B8%D1%82%D0%B0%D0%BD" TargetMode="External"/><Relationship Id="rId5" Type="http://schemas.openxmlformats.org/officeDocument/2006/relationships/image" Target="../media/image24.jpeg"/><Relationship Id="rId4" Type="http://schemas.openxmlformats.org/officeDocument/2006/relationships/hyperlink" Target="http://forexaw.com/TERMs/Ximiya/image234656_2-4_%D0%A1%D0%B0%D1%82%D1%83%D1%80%D0%BD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://sedge.ru/uploads/posts/2011-04/thumbs/13022844802911.pn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hyperlink" Target="http://www.specural.com/files/slovar/bolotniiy_gaz2.jpg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0.jpeg"/><Relationship Id="rId2" Type="http://schemas.openxmlformats.org/officeDocument/2006/relationships/hyperlink" Target="http://forexaw.com/TERMs/Ximiya/image234663_2-11_%D0%9A%D0%BE%D0%B7%D0%B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newdialog.ru/images/cms/data/1032.jpg" TargetMode="External"/><Relationship Id="rId5" Type="http://schemas.openxmlformats.org/officeDocument/2006/relationships/image" Target="../media/image29.jpeg"/><Relationship Id="rId4" Type="http://schemas.openxmlformats.org/officeDocument/2006/relationships/hyperlink" Target="http://forexaw.com/TERMs/Ximiya/image234662_2-10_%D0%9A%D0%BE%D1%80%D0%BE%D0%B2%D0%B0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hyperlink" Target="http://forexaw.com/TERMs/Ximiya/image234683_3-1_%D0%91%D0%B5%D1%80%D1%82%D0%B5%D0%BB%D0%BE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hyperlink" Target="&#1055;&#1056;&#1048;&#1051;&#1054;&#1046;&#1045;&#1053;&#1048;&#1045;%20&#8470;1.doc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16.png"/><Relationship Id="rId4" Type="http://schemas.openxmlformats.org/officeDocument/2006/relationships/image" Target="../media/image17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11.jpeg"/><Relationship Id="rId7" Type="http://schemas.openxmlformats.org/officeDocument/2006/relationships/image" Target="../media/image14.png"/><Relationship Id="rId2" Type="http://schemas.openxmlformats.org/officeDocument/2006/relationships/hyperlink" Target="http://www.mpg.de/653692/zoom.jpe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hyperlink" Target="http://www.kewlwallpapers.com/images/wallpapers/b52-bomber-989940.jpeg" TargetMode="External"/><Relationship Id="rId4" Type="http://schemas.openxmlformats.org/officeDocument/2006/relationships/image" Target="../media/image12.jpeg"/><Relationship Id="rId9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19700" y="1484313"/>
            <a:ext cx="3741738" cy="147002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ПОЛУЧЕНИЕ АЛКАНОВ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388" y="4581525"/>
            <a:ext cx="4429125" cy="1104900"/>
          </a:xfrm>
        </p:spPr>
        <p:txBody>
          <a:bodyPr rtlCol="0">
            <a:normAutofit fontScale="775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Учитель химии Н.К.Богуславская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2011 </a:t>
            </a:r>
          </a:p>
        </p:txBody>
      </p:sp>
      <p:pic>
        <p:nvPicPr>
          <p:cNvPr id="5" name="Picture 4" descr="Картинка 16 из 1794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7544" y="980728"/>
            <a:ext cx="4821492" cy="3257547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8" name="Picture 7" descr="C:\Documents and Settings\Лена\Рабочий стол\Лена\анимация\Предметы\J0076135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4000500" y="3071813"/>
            <a:ext cx="4656138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4" name="TextBox 5"/>
          <p:cNvSpPr txBox="1">
            <a:spLocks noChangeArrowheads="1"/>
          </p:cNvSpPr>
          <p:nvPr/>
        </p:nvSpPr>
        <p:spPr bwMode="auto">
          <a:xfrm>
            <a:off x="1116013" y="333375"/>
            <a:ext cx="72421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</a:rPr>
              <a:t>Муниципальное общеобразовательное учреждение ЛИЦЕЙ г.ФРЯЗИНО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25" y="274638"/>
            <a:ext cx="5786438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РЕАКЦИЯ ВЮРЦА</a:t>
            </a:r>
            <a:endParaRPr lang="ru-RU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7" name="Picture 2" descr="Шарль Адольф Вюрц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63" y="500063"/>
            <a:ext cx="2089150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Прямоугольник 4"/>
          <p:cNvSpPr>
            <a:spLocks noChangeArrowheads="1"/>
          </p:cNvSpPr>
          <p:nvPr/>
        </p:nvSpPr>
        <p:spPr bwMode="auto">
          <a:xfrm>
            <a:off x="500063" y="4857750"/>
            <a:ext cx="36353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alibri" pitchFamily="34" charset="0"/>
              </a:rPr>
              <a:t>ВЮРЦ (Wurtz), Шарль Адольф</a:t>
            </a:r>
            <a:endParaRPr lang="ru-RU">
              <a:latin typeface="Calibri" pitchFamily="34" charset="0"/>
            </a:endParaRPr>
          </a:p>
          <a:p>
            <a:r>
              <a:rPr lang="ru-RU">
                <a:latin typeface="Calibri" pitchFamily="34" charset="0"/>
              </a:rPr>
              <a:t>26 ноября 1817 г. – 12 мая 1884 г.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85813" y="3286125"/>
            <a:ext cx="8143875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/>
            </a:r>
            <a:br>
              <a:rPr lang="ru-RU" dirty="0">
                <a:latin typeface="+mn-lt"/>
                <a:cs typeface="+mn-cs"/>
              </a:rPr>
            </a:br>
            <a:r>
              <a:rPr lang="ru-RU" sz="3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Hal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+ 2Na + </a:t>
            </a:r>
            <a:r>
              <a:rPr lang="ru-RU" sz="3600" b="1" dirty="0" err="1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R'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Hal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→ </a:t>
            </a:r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36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R'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+ 2NaHal</a:t>
            </a:r>
            <a:r>
              <a:rPr lang="ru-RU" dirty="0">
                <a:latin typeface="+mn-lt"/>
                <a:cs typeface="+mn-cs"/>
              </a:rPr>
              <a:t/>
            </a:r>
            <a:br>
              <a:rPr lang="ru-RU" dirty="0">
                <a:latin typeface="+mn-lt"/>
                <a:cs typeface="+mn-cs"/>
              </a:rPr>
            </a:br>
            <a:endParaRPr lang="ru-RU" dirty="0">
              <a:latin typeface="+mn-lt"/>
              <a:cs typeface="+mn-cs"/>
            </a:endParaRPr>
          </a:p>
        </p:txBody>
      </p:sp>
      <p:pic>
        <p:nvPicPr>
          <p:cNvPr id="11270" name="Picture 2" descr="Картинка 37 из 635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072438" y="6091238"/>
            <a:ext cx="1071562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РЕАКЦИЯ ВЮРЦА</a:t>
            </a:r>
            <a:endParaRPr lang="ru-RU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1" name="TextBox 3"/>
          <p:cNvSpPr txBox="1">
            <a:spLocks noChangeArrowheads="1"/>
          </p:cNvSpPr>
          <p:nvPr/>
        </p:nvSpPr>
        <p:spPr bwMode="auto">
          <a:xfrm>
            <a:off x="2195513" y="1916113"/>
            <a:ext cx="720725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7200" b="1">
                <a:solidFill>
                  <a:srgbClr val="C00000"/>
                </a:solidFill>
                <a:latin typeface="Calibri" pitchFamily="34" charset="0"/>
              </a:rPr>
              <a:t>R</a:t>
            </a:r>
            <a:endParaRPr lang="ru-RU" sz="7200" b="1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03575" y="1916113"/>
            <a:ext cx="936625" cy="12017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200" dirty="0" err="1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Cl</a:t>
            </a:r>
            <a:endParaRPr lang="ru-RU" sz="7200" dirty="0">
              <a:solidFill>
                <a:schemeClr val="accent3">
                  <a:lumMod val="50000"/>
                </a:schemeClr>
              </a:solidFill>
              <a:latin typeface="+mn-lt"/>
              <a:cs typeface="+mn-cs"/>
            </a:endParaRPr>
          </a:p>
        </p:txBody>
      </p:sp>
      <p:cxnSp>
        <p:nvCxnSpPr>
          <p:cNvPr id="7" name="Прямая соединительная линия 6"/>
          <p:cNvCxnSpPr>
            <a:stCxn id="12291" idx="3"/>
            <a:endCxn id="5" idx="1"/>
          </p:cNvCxnSpPr>
          <p:nvPr/>
        </p:nvCxnSpPr>
        <p:spPr>
          <a:xfrm>
            <a:off x="2916238" y="2517775"/>
            <a:ext cx="287337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94" name="TextBox 7"/>
          <p:cNvSpPr txBox="1">
            <a:spLocks noChangeArrowheads="1"/>
          </p:cNvSpPr>
          <p:nvPr/>
        </p:nvSpPr>
        <p:spPr bwMode="auto">
          <a:xfrm>
            <a:off x="2195513" y="3429000"/>
            <a:ext cx="7207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7200" b="1">
                <a:solidFill>
                  <a:srgbClr val="C00000"/>
                </a:solidFill>
                <a:latin typeface="Calibri" pitchFamily="34" charset="0"/>
              </a:rPr>
              <a:t>R</a:t>
            </a:r>
            <a:endParaRPr lang="ru-RU" sz="7200" b="1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03575" y="3429000"/>
            <a:ext cx="93662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200" dirty="0" err="1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Cl</a:t>
            </a:r>
            <a:endParaRPr lang="ru-RU" sz="7200" dirty="0">
              <a:solidFill>
                <a:schemeClr val="accent3">
                  <a:lumMod val="50000"/>
                </a:schemeClr>
              </a:solidFill>
              <a:latin typeface="+mn-lt"/>
              <a:cs typeface="+mn-cs"/>
            </a:endParaRPr>
          </a:p>
        </p:txBody>
      </p:sp>
      <p:cxnSp>
        <p:nvCxnSpPr>
          <p:cNvPr id="10" name="Прямая соединительная линия 9"/>
          <p:cNvCxnSpPr>
            <a:stCxn id="12294" idx="3"/>
            <a:endCxn id="9" idx="1"/>
          </p:cNvCxnSpPr>
          <p:nvPr/>
        </p:nvCxnSpPr>
        <p:spPr>
          <a:xfrm>
            <a:off x="2916238" y="4029075"/>
            <a:ext cx="287337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716463" y="1916113"/>
            <a:ext cx="1295400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7200">
                <a:latin typeface="Calibri" pitchFamily="34" charset="0"/>
              </a:rPr>
              <a:t>Na</a:t>
            </a:r>
            <a:endParaRPr lang="ru-RU" sz="7200">
              <a:latin typeface="Calibri" pitchFamily="34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716463" y="3429000"/>
            <a:ext cx="12954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7200">
                <a:latin typeface="Calibri" pitchFamily="34" charset="0"/>
              </a:rPr>
              <a:t>Na</a:t>
            </a:r>
            <a:endParaRPr lang="ru-RU" sz="7200">
              <a:latin typeface="Calibri" pitchFamily="34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4284663" y="2492375"/>
            <a:ext cx="287337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4284663" y="4029075"/>
            <a:ext cx="287337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2555875" y="2997200"/>
            <a:ext cx="0" cy="576263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4140200" y="2565400"/>
            <a:ext cx="9366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7200">
                <a:latin typeface="Calibri" pitchFamily="34" charset="0"/>
              </a:rPr>
              <a:t>+</a:t>
            </a:r>
            <a:endParaRPr lang="ru-RU" sz="7200">
              <a:latin typeface="Calibri" pitchFamily="34" charset="0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3492500" y="2565400"/>
            <a:ext cx="9350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7200">
                <a:latin typeface="Calibri" pitchFamily="34" charset="0"/>
              </a:rPr>
              <a:t>+</a:t>
            </a:r>
            <a:endParaRPr lang="ru-RU" sz="72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23959E-6 L 0.32691 -1.23959E-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7271E-6 L 0.32291 -4.7271E-6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93987E-6 L 0.17917 4.93987E-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23959E-6 L 0.18125 -1.23959E-6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2" grpId="0"/>
      <p:bldP spid="13" grpId="0"/>
      <p:bldP spid="21" grpId="0"/>
      <p:bldP spid="21" grpId="1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РЕАКЦИЯ ВЮРЦА</a:t>
            </a:r>
            <a:endParaRPr lang="ru-RU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5" name="TextBox 3"/>
          <p:cNvSpPr txBox="1">
            <a:spLocks noChangeArrowheads="1"/>
          </p:cNvSpPr>
          <p:nvPr/>
        </p:nvSpPr>
        <p:spPr bwMode="auto">
          <a:xfrm>
            <a:off x="1476375" y="1916113"/>
            <a:ext cx="2016125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7200" b="1">
                <a:solidFill>
                  <a:srgbClr val="C00000"/>
                </a:solidFill>
                <a:latin typeface="Calibri" pitchFamily="34" charset="0"/>
              </a:rPr>
              <a:t>CH</a:t>
            </a:r>
            <a:r>
              <a:rPr lang="en-US" sz="7200" b="1" baseline="-25000">
                <a:solidFill>
                  <a:srgbClr val="C00000"/>
                </a:solidFill>
                <a:latin typeface="Calibri" pitchFamily="34" charset="0"/>
              </a:rPr>
              <a:t>3</a:t>
            </a:r>
            <a:endParaRPr lang="ru-RU" sz="7200" b="1" baseline="-2500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03575" y="1916113"/>
            <a:ext cx="936625" cy="12017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200" dirty="0" err="1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Cl</a:t>
            </a:r>
            <a:endParaRPr lang="ru-RU" sz="7200" dirty="0">
              <a:solidFill>
                <a:schemeClr val="accent3">
                  <a:lumMod val="50000"/>
                </a:schemeClr>
              </a:solidFill>
              <a:latin typeface="+mn-lt"/>
              <a:cs typeface="+mn-cs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H="1">
            <a:off x="2916238" y="2492375"/>
            <a:ext cx="287337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18" name="TextBox 7"/>
          <p:cNvSpPr txBox="1">
            <a:spLocks noChangeArrowheads="1"/>
          </p:cNvSpPr>
          <p:nvPr/>
        </p:nvSpPr>
        <p:spPr bwMode="auto">
          <a:xfrm>
            <a:off x="1476375" y="3429000"/>
            <a:ext cx="15827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7200" b="1">
                <a:solidFill>
                  <a:srgbClr val="C00000"/>
                </a:solidFill>
                <a:latin typeface="Calibri" pitchFamily="34" charset="0"/>
              </a:rPr>
              <a:t>CH</a:t>
            </a:r>
            <a:r>
              <a:rPr lang="en-US" sz="7200" b="1" baseline="-25000">
                <a:solidFill>
                  <a:srgbClr val="C00000"/>
                </a:solidFill>
                <a:latin typeface="Calibri" pitchFamily="34" charset="0"/>
              </a:rPr>
              <a:t>3</a:t>
            </a:r>
            <a:endParaRPr lang="ru-RU" sz="7200" b="1" baseline="-2500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03575" y="3429000"/>
            <a:ext cx="93662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200" dirty="0" err="1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Cl</a:t>
            </a:r>
            <a:endParaRPr lang="ru-RU" sz="7200" dirty="0">
              <a:solidFill>
                <a:schemeClr val="accent3">
                  <a:lumMod val="50000"/>
                </a:schemeClr>
              </a:solidFill>
              <a:latin typeface="+mn-lt"/>
              <a:cs typeface="+mn-cs"/>
            </a:endParaRPr>
          </a:p>
        </p:txBody>
      </p:sp>
      <p:cxnSp>
        <p:nvCxnSpPr>
          <p:cNvPr id="10" name="Прямая соединительная линия 9"/>
          <p:cNvCxnSpPr>
            <a:endCxn id="9" idx="1"/>
          </p:cNvCxnSpPr>
          <p:nvPr/>
        </p:nvCxnSpPr>
        <p:spPr>
          <a:xfrm>
            <a:off x="2916238" y="4029075"/>
            <a:ext cx="287337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716463" y="1916113"/>
            <a:ext cx="1295400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7200">
                <a:latin typeface="Calibri" pitchFamily="34" charset="0"/>
              </a:rPr>
              <a:t>Na</a:t>
            </a:r>
            <a:endParaRPr lang="ru-RU" sz="7200">
              <a:latin typeface="Calibri" pitchFamily="34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716463" y="3429000"/>
            <a:ext cx="12954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7200">
                <a:latin typeface="Calibri" pitchFamily="34" charset="0"/>
              </a:rPr>
              <a:t>Na</a:t>
            </a:r>
            <a:endParaRPr lang="ru-RU" sz="7200">
              <a:latin typeface="Calibri" pitchFamily="34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4284663" y="2492375"/>
            <a:ext cx="287337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4284663" y="4029075"/>
            <a:ext cx="287337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1835150" y="2997200"/>
            <a:ext cx="0" cy="576263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4140200" y="2565400"/>
            <a:ext cx="9366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7200">
                <a:latin typeface="Calibri" pitchFamily="34" charset="0"/>
              </a:rPr>
              <a:t>+</a:t>
            </a:r>
            <a:endParaRPr lang="ru-RU" sz="7200">
              <a:latin typeface="Calibri" pitchFamily="34" charset="0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3492500" y="2565400"/>
            <a:ext cx="9350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7200">
                <a:latin typeface="Calibri" pitchFamily="34" charset="0"/>
              </a:rPr>
              <a:t>+</a:t>
            </a:r>
            <a:endParaRPr lang="ru-RU" sz="7200">
              <a:latin typeface="Calibri" pitchFamily="34" charset="0"/>
            </a:endParaRPr>
          </a:p>
        </p:txBody>
      </p:sp>
      <p:pic>
        <p:nvPicPr>
          <p:cNvPr id="13328" name="Picture 2" descr="Картинка 37 из 635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072438" y="6091238"/>
            <a:ext cx="1071562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23959E-6 L 0.32691 -1.23959E-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7271E-6 L 0.32291 -4.7271E-6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93987E-6 L 0.17917 4.93987E-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23959E-6 L 0.18125 -1.23959E-6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2" grpId="0"/>
      <p:bldP spid="13" grpId="0"/>
      <p:bldP spid="21" grpId="0"/>
      <p:bldP spid="21" grpId="1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1750" y="274638"/>
            <a:ext cx="611505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РЕАКЦИЯ ДЮМА</a:t>
            </a:r>
            <a:endParaRPr lang="ru-RU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50" y="4572000"/>
            <a:ext cx="4475163" cy="792163"/>
          </a:xfrm>
        </p:spPr>
        <p:txBody>
          <a:bodyPr rtlCol="0">
            <a:normAutofit fontScale="625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ДЮМА (</a:t>
            </a:r>
            <a:r>
              <a:rPr lang="ru-RU" b="1" dirty="0" err="1" smtClean="0"/>
              <a:t>Dumas</a:t>
            </a:r>
            <a:r>
              <a:rPr lang="ru-RU" b="1" dirty="0" smtClean="0"/>
              <a:t>), Жан Батист Андре</a:t>
            </a:r>
            <a:endParaRPr lang="ru-RU" dirty="0" smtClean="0"/>
          </a:p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14 июля 1800 г. – 11 апреля 1884 г. </a:t>
            </a:r>
          </a:p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4340" name="Picture 2" descr="Жан Батист Андре Дюма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63" y="428625"/>
            <a:ext cx="1951037" cy="256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2" descr="Картинка 37 из 635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072438" y="6091238"/>
            <a:ext cx="1071562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TextBox 7"/>
          <p:cNvSpPr txBox="1">
            <a:spLocks noChangeArrowheads="1"/>
          </p:cNvSpPr>
          <p:nvPr/>
        </p:nvSpPr>
        <p:spPr bwMode="auto">
          <a:xfrm>
            <a:off x="142875" y="3214688"/>
            <a:ext cx="90011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4000" b="1" baseline="-250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4000" b="1">
                <a:latin typeface="Times New Roman" pitchFamily="18" charset="0"/>
                <a:cs typeface="Times New Roman" pitchFamily="18" charset="0"/>
              </a:rPr>
              <a:t>COONa + NaO</a:t>
            </a:r>
            <a:r>
              <a:rPr lang="en-US" sz="4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4000" b="1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4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4000" b="1" baseline="-250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4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>
                <a:latin typeface="Times New Roman" pitchFamily="18" charset="0"/>
                <a:cs typeface="Times New Roman" pitchFamily="18" charset="0"/>
              </a:rPr>
              <a:t>+ Na</a:t>
            </a:r>
            <a:r>
              <a:rPr lang="en-US" sz="4000" b="1" baseline="-250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000" b="1">
                <a:latin typeface="Times New Roman" pitchFamily="18" charset="0"/>
                <a:cs typeface="Times New Roman" pitchFamily="18" charset="0"/>
              </a:rPr>
              <a:t>CO</a:t>
            </a:r>
            <a:r>
              <a:rPr lang="en-US" sz="4000" b="1" baseline="-25000">
                <a:latin typeface="Times New Roman" pitchFamily="18" charset="0"/>
                <a:cs typeface="Times New Roman" pitchFamily="18" charset="0"/>
              </a:rPr>
              <a:t>3</a:t>
            </a:r>
            <a:endParaRPr lang="ru-RU" sz="4000" b="1" baseline="-250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РЕАКЦИЯ ДЮМА</a:t>
            </a:r>
            <a:endParaRPr lang="ru-RU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403350" y="2997200"/>
            <a:ext cx="100806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8000" b="1">
                <a:solidFill>
                  <a:srgbClr val="C00000"/>
                </a:solidFill>
                <a:latin typeface="Calibri" pitchFamily="34" charset="0"/>
              </a:rPr>
              <a:t>R</a:t>
            </a:r>
            <a:endParaRPr lang="ru-RU" sz="8000" b="1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15364" name="TextBox 5"/>
          <p:cNvSpPr txBox="1">
            <a:spLocks noChangeArrowheads="1"/>
          </p:cNvSpPr>
          <p:nvPr/>
        </p:nvSpPr>
        <p:spPr bwMode="auto">
          <a:xfrm>
            <a:off x="2627313" y="2997200"/>
            <a:ext cx="1008062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8000">
                <a:latin typeface="Calibri" pitchFamily="34" charset="0"/>
              </a:rPr>
              <a:t>C</a:t>
            </a:r>
            <a:endParaRPr lang="ru-RU" sz="8000">
              <a:latin typeface="Calibri" pitchFamily="34" charset="0"/>
            </a:endParaRPr>
          </a:p>
        </p:txBody>
      </p:sp>
      <p:sp>
        <p:nvSpPr>
          <p:cNvPr id="15365" name="TextBox 6"/>
          <p:cNvSpPr txBox="1">
            <a:spLocks noChangeArrowheads="1"/>
          </p:cNvSpPr>
          <p:nvPr/>
        </p:nvSpPr>
        <p:spPr bwMode="auto">
          <a:xfrm>
            <a:off x="3779838" y="3789363"/>
            <a:ext cx="23764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7200">
                <a:latin typeface="Calibri" pitchFamily="34" charset="0"/>
              </a:rPr>
              <a:t>O-Na</a:t>
            </a:r>
            <a:endParaRPr lang="ru-RU" sz="7200">
              <a:latin typeface="Calibri" pitchFamily="34" charset="0"/>
            </a:endParaRPr>
          </a:p>
        </p:txBody>
      </p:sp>
      <p:sp>
        <p:nvSpPr>
          <p:cNvPr id="15366" name="TextBox 7"/>
          <p:cNvSpPr txBox="1">
            <a:spLocks noChangeArrowheads="1"/>
          </p:cNvSpPr>
          <p:nvPr/>
        </p:nvSpPr>
        <p:spPr bwMode="auto">
          <a:xfrm>
            <a:off x="3779838" y="2276475"/>
            <a:ext cx="27368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7200">
                <a:latin typeface="Calibri" pitchFamily="34" charset="0"/>
              </a:rPr>
              <a:t>O</a:t>
            </a:r>
            <a:endParaRPr lang="ru-RU" sz="7200">
              <a:latin typeface="Calibri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156325" y="2997200"/>
            <a:ext cx="216058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7200">
                <a:latin typeface="Calibri" pitchFamily="34" charset="0"/>
              </a:rPr>
              <a:t>Na-O</a:t>
            </a:r>
            <a:endParaRPr lang="ru-RU" sz="7200">
              <a:latin typeface="Calibri" pitchFamily="34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8027988" y="2997200"/>
            <a:ext cx="8651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7200" b="1">
                <a:solidFill>
                  <a:srgbClr val="C00000"/>
                </a:solidFill>
                <a:latin typeface="Calibri" pitchFamily="34" charset="0"/>
              </a:rPr>
              <a:t>H</a:t>
            </a:r>
            <a:endParaRPr lang="ru-RU" sz="7200" b="1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292725" y="2924175"/>
            <a:ext cx="100806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8000">
                <a:latin typeface="Calibri" pitchFamily="34" charset="0"/>
              </a:rPr>
              <a:t>+</a:t>
            </a:r>
            <a:endParaRPr lang="ru-RU" sz="8000">
              <a:latin typeface="Calibri" pitchFamily="34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3419475" y="4005263"/>
            <a:ext cx="360363" cy="2159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3348038" y="3068638"/>
            <a:ext cx="431800" cy="288925"/>
          </a:xfrm>
          <a:prstGeom prst="line">
            <a:avLst/>
          </a:prstGeom>
          <a:ln w="15240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2268538" y="3644900"/>
            <a:ext cx="358775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4.81481E-6 L -1.38889E-6 -0.24351 " pathEditMode="relative" rAng="0" ptsTypes="AA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2.96296E-6 L -0.65365 2.96296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0.24351 C 0.16927 -0.26134 0.33906 -0.27893 0.44791 -0.23958 C 0.55712 -0.20023 0.61857 -0.05046 0.65382 -0.0081 " pathEditMode="relative" rAng="0" ptsTypes="aaA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7" y="10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33333E-6 L 0.08664 3.33333E-6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0" grpId="0"/>
      <p:bldP spid="10" grpId="1"/>
      <p:bldP spid="11" grpId="0"/>
      <p:bldP spid="12" grpId="0"/>
      <p:bldP spid="1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РЕАКЦИЯ ДЮМА</a:t>
            </a:r>
            <a:endParaRPr lang="ru-RU" dirty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827088" y="3092450"/>
            <a:ext cx="17287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7200">
                <a:solidFill>
                  <a:srgbClr val="C00000"/>
                </a:solidFill>
                <a:latin typeface="Calibri" pitchFamily="34" charset="0"/>
              </a:rPr>
              <a:t>CH</a:t>
            </a:r>
            <a:r>
              <a:rPr lang="en-US" sz="7200" baseline="-25000">
                <a:solidFill>
                  <a:srgbClr val="C00000"/>
                </a:solidFill>
                <a:latin typeface="Calibri" pitchFamily="34" charset="0"/>
              </a:rPr>
              <a:t>3</a:t>
            </a:r>
            <a:endParaRPr lang="ru-RU" sz="7200" baseline="-2500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16388" name="TextBox 5"/>
          <p:cNvSpPr txBox="1">
            <a:spLocks noChangeArrowheads="1"/>
          </p:cNvSpPr>
          <p:nvPr/>
        </p:nvSpPr>
        <p:spPr bwMode="auto">
          <a:xfrm>
            <a:off x="2627313" y="2997200"/>
            <a:ext cx="1008062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8000">
                <a:latin typeface="Calibri" pitchFamily="34" charset="0"/>
              </a:rPr>
              <a:t>C</a:t>
            </a:r>
            <a:endParaRPr lang="ru-RU" sz="8000">
              <a:latin typeface="Calibri" pitchFamily="34" charset="0"/>
            </a:endParaRPr>
          </a:p>
        </p:txBody>
      </p:sp>
      <p:sp>
        <p:nvSpPr>
          <p:cNvPr id="16389" name="TextBox 6"/>
          <p:cNvSpPr txBox="1">
            <a:spLocks noChangeArrowheads="1"/>
          </p:cNvSpPr>
          <p:nvPr/>
        </p:nvSpPr>
        <p:spPr bwMode="auto">
          <a:xfrm>
            <a:off x="3779838" y="3789363"/>
            <a:ext cx="23764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7200">
                <a:latin typeface="Calibri" pitchFamily="34" charset="0"/>
              </a:rPr>
              <a:t>O-Na</a:t>
            </a:r>
            <a:endParaRPr lang="ru-RU" sz="7200">
              <a:latin typeface="Calibri" pitchFamily="34" charset="0"/>
            </a:endParaRPr>
          </a:p>
        </p:txBody>
      </p:sp>
      <p:sp>
        <p:nvSpPr>
          <p:cNvPr id="16390" name="TextBox 7"/>
          <p:cNvSpPr txBox="1">
            <a:spLocks noChangeArrowheads="1"/>
          </p:cNvSpPr>
          <p:nvPr/>
        </p:nvSpPr>
        <p:spPr bwMode="auto">
          <a:xfrm>
            <a:off x="3779838" y="2276475"/>
            <a:ext cx="27368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7200">
                <a:latin typeface="Calibri" pitchFamily="34" charset="0"/>
              </a:rPr>
              <a:t>O</a:t>
            </a:r>
            <a:endParaRPr lang="ru-RU" sz="7200">
              <a:latin typeface="Calibri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156325" y="2997200"/>
            <a:ext cx="216058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7200">
                <a:latin typeface="Calibri" pitchFamily="34" charset="0"/>
              </a:rPr>
              <a:t>Na-O</a:t>
            </a:r>
            <a:endParaRPr lang="ru-RU" sz="7200">
              <a:latin typeface="Calibri" pitchFamily="34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8027988" y="2997200"/>
            <a:ext cx="8651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7200">
                <a:solidFill>
                  <a:srgbClr val="C00000"/>
                </a:solidFill>
                <a:latin typeface="Calibri" pitchFamily="34" charset="0"/>
              </a:rPr>
              <a:t>H</a:t>
            </a:r>
            <a:endParaRPr lang="ru-RU" sz="720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292725" y="2924175"/>
            <a:ext cx="100806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8000">
                <a:latin typeface="Calibri" pitchFamily="34" charset="0"/>
              </a:rPr>
              <a:t>+</a:t>
            </a:r>
            <a:endParaRPr lang="ru-RU" sz="8000">
              <a:latin typeface="Calibri" pitchFamily="34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3419475" y="4005263"/>
            <a:ext cx="360363" cy="2159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3348038" y="3068638"/>
            <a:ext cx="431800" cy="288925"/>
          </a:xfrm>
          <a:prstGeom prst="line">
            <a:avLst/>
          </a:prstGeom>
          <a:ln w="15240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2268538" y="3644900"/>
            <a:ext cx="358775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7092950" y="2852738"/>
            <a:ext cx="2016125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8800" b="1">
                <a:solidFill>
                  <a:srgbClr val="C00000"/>
                </a:solidFill>
                <a:latin typeface="Calibri" pitchFamily="34" charset="0"/>
              </a:rPr>
              <a:t>CH</a:t>
            </a:r>
            <a:r>
              <a:rPr lang="en-US" sz="8800" b="1" baseline="-25000">
                <a:solidFill>
                  <a:srgbClr val="C00000"/>
                </a:solidFill>
                <a:latin typeface="Calibri" pitchFamily="34" charset="0"/>
              </a:rPr>
              <a:t>4</a:t>
            </a:r>
            <a:endParaRPr lang="ru-RU" sz="8800" b="1" baseline="-25000">
              <a:solidFill>
                <a:srgbClr val="C00000"/>
              </a:solidFill>
              <a:latin typeface="Calibri" pitchFamily="34" charset="0"/>
            </a:endParaRPr>
          </a:p>
        </p:txBody>
      </p:sp>
      <p:pic>
        <p:nvPicPr>
          <p:cNvPr id="16398" name="Picture 2" descr="Картинка 37 из 635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072438" y="6091238"/>
            <a:ext cx="1071562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4.81481E-6 L -1.38889E-6 -0.24351 " pathEditMode="relative" rAng="0" ptsTypes="AA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2.96296E-6 L -0.65365 2.96296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0.24352 C 0.19149 -0.26135 0.38385 -0.27894 0.50711 -0.23959 C 0.63073 -0.2 0.70034 -0.04954 0.7401 -0.00695 " pathEditMode="relative" rAng="0" ptsTypes="aaA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0" y="10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33333E-6 L 0.08664 3.33333E-6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10" grpId="0"/>
      <p:bldP spid="10" grpId="1"/>
      <p:bldP spid="11" grpId="0"/>
      <p:bldP spid="11" grpId="1"/>
      <p:bldP spid="12" grpId="0"/>
      <p:bldP spid="12" grpId="1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7438" y="274638"/>
            <a:ext cx="6329362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РЕАКЦИЯ  КОЛЬБЕ</a:t>
            </a:r>
            <a:endParaRPr lang="ru-RU" dirty="0"/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714375" y="5143500"/>
            <a:ext cx="7983538" cy="806450"/>
          </a:xfrm>
        </p:spPr>
        <p:txBody>
          <a:bodyPr/>
          <a:lstStyle/>
          <a:p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27 сентября 1818 г. – 25 ноября 1884 г. </a:t>
            </a:r>
          </a:p>
          <a:p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Немецкий химик Адольф Вильгельм Герман Кольбе</a:t>
            </a:r>
          </a:p>
        </p:txBody>
      </p:sp>
      <p:pic>
        <p:nvPicPr>
          <p:cNvPr id="17412" name="Picture 2" descr="Адольф Вильгельм Герман Кольбе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07988" y="571500"/>
            <a:ext cx="1963737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Прямоугольник 5"/>
          <p:cNvSpPr>
            <a:spLocks noChangeArrowheads="1"/>
          </p:cNvSpPr>
          <p:nvPr/>
        </p:nvSpPr>
        <p:spPr bwMode="auto">
          <a:xfrm>
            <a:off x="2714625" y="1143000"/>
            <a:ext cx="5545138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>
                <a:latin typeface="Times New Roman" pitchFamily="18" charset="0"/>
                <a:cs typeface="Times New Roman" pitchFamily="18" charset="0"/>
              </a:rPr>
            </a:br>
            <a:r>
              <a:rPr lang="ru-RU" sz="2800">
                <a:latin typeface="Times New Roman" pitchFamily="18" charset="0"/>
                <a:cs typeface="Times New Roman" pitchFamily="18" charset="0"/>
              </a:rPr>
              <a:t>Протекает при прохождении </a:t>
            </a:r>
            <a:r>
              <a:rPr lang="ru-RU" sz="2800" b="1">
                <a:latin typeface="Times New Roman" pitchFamily="18" charset="0"/>
                <a:cs typeface="Times New Roman" pitchFamily="18" charset="0"/>
              </a:rPr>
              <a:t>электрического тока </a:t>
            </a:r>
            <a:r>
              <a:rPr lang="ru-RU" sz="2800">
                <a:latin typeface="Times New Roman" pitchFamily="18" charset="0"/>
                <a:cs typeface="Times New Roman" pitchFamily="18" charset="0"/>
              </a:rPr>
              <a:t>через расплав  или раствор  соли карбоновой кислоты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17414" name="Picture 2" descr="Картинка 37 из 635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072438" y="6091238"/>
            <a:ext cx="1071562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5" name="TextBox 7"/>
          <p:cNvSpPr txBox="1">
            <a:spLocks noChangeArrowheads="1"/>
          </p:cNvSpPr>
          <p:nvPr/>
        </p:nvSpPr>
        <p:spPr bwMode="auto">
          <a:xfrm>
            <a:off x="571500" y="4286250"/>
            <a:ext cx="7985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2800" b="1">
                <a:latin typeface="Times New Roman" pitchFamily="18" charset="0"/>
                <a:cs typeface="Times New Roman" pitchFamily="18" charset="0"/>
              </a:rPr>
              <a:t>COONa +</a:t>
            </a:r>
            <a:r>
              <a:rPr lang="ru-RU" sz="28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>
                <a:latin typeface="Times New Roman" pitchFamily="18" charset="0"/>
                <a:cs typeface="Times New Roman" pitchFamily="18" charset="0"/>
              </a:rPr>
              <a:t>2H</a:t>
            </a:r>
            <a:r>
              <a:rPr lang="en-US" sz="2800" b="1" baseline="-250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>
                <a:latin typeface="Times New Roman" pitchFamily="18" charset="0"/>
                <a:cs typeface="Times New Roman" pitchFamily="18" charset="0"/>
              </a:rPr>
              <a:t>O </a:t>
            </a:r>
            <a:r>
              <a:rPr lang="ru-RU" sz="2800" b="1">
                <a:latin typeface="Times New Roman" pitchFamily="18" charset="0"/>
                <a:cs typeface="Times New Roman" pitchFamily="18" charset="0"/>
              </a:rPr>
              <a:t> =  </a:t>
            </a:r>
            <a:r>
              <a:rPr lang="en-US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R-R</a:t>
            </a:r>
            <a:r>
              <a:rPr lang="en-US" sz="2800" b="1">
                <a:latin typeface="Times New Roman" pitchFamily="18" charset="0"/>
                <a:cs typeface="Times New Roman" pitchFamily="18" charset="0"/>
              </a:rPr>
              <a:t> + 2CO</a:t>
            </a:r>
            <a:r>
              <a:rPr lang="en-US" sz="2800" b="1" baseline="-250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>
                <a:latin typeface="Times New Roman" pitchFamily="18" charset="0"/>
                <a:cs typeface="Times New Roman" pitchFamily="18" charset="0"/>
              </a:rPr>
              <a:t> +H</a:t>
            </a:r>
            <a:r>
              <a:rPr lang="en-US" sz="2800" b="1" baseline="-250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>
                <a:latin typeface="Times New Roman" pitchFamily="18" charset="0"/>
                <a:cs typeface="Times New Roman" pitchFamily="18" charset="0"/>
              </a:rPr>
              <a:t> + 2 NaOH</a:t>
            </a:r>
            <a:endParaRPr lang="ru-RU" sz="28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6" name="Прямоугольник 9"/>
          <p:cNvSpPr>
            <a:spLocks noChangeArrowheads="1"/>
          </p:cNvSpPr>
          <p:nvPr/>
        </p:nvSpPr>
        <p:spPr bwMode="auto">
          <a:xfrm>
            <a:off x="1357313" y="3571875"/>
            <a:ext cx="67865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   2</a:t>
            </a:r>
            <a:r>
              <a:rPr lang="ru-RU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2800" b="1">
                <a:latin typeface="Times New Roman" pitchFamily="18" charset="0"/>
                <a:cs typeface="Times New Roman" pitchFamily="18" charset="0"/>
              </a:rPr>
              <a:t>COONa  →  </a:t>
            </a:r>
            <a:r>
              <a:rPr lang="ru-RU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R-R</a:t>
            </a:r>
            <a:r>
              <a:rPr lang="ru-RU" sz="2800" b="1">
                <a:latin typeface="Times New Roman" pitchFamily="18" charset="0"/>
                <a:cs typeface="Times New Roman" pitchFamily="18" charset="0"/>
              </a:rPr>
              <a:t> + 2CO</a:t>
            </a:r>
            <a:r>
              <a:rPr lang="ru-RU" sz="2800" b="1" baseline="-250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b="1">
                <a:latin typeface="Times New Roman" pitchFamily="18" charset="0"/>
                <a:cs typeface="Times New Roman" pitchFamily="18" charset="0"/>
              </a:rPr>
              <a:t> + 2Na</a:t>
            </a:r>
            <a:endParaRPr lang="ru-RU" sz="2800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>
            <a:off x="500063" y="2357438"/>
            <a:ext cx="8072437" cy="4071937"/>
          </a:xfrm>
          <a:prstGeom prst="rect">
            <a:avLst/>
          </a:prstGeom>
          <a:solidFill>
            <a:srgbClr val="4F81BD">
              <a:alpha val="3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РЕАКЦИЯ  КОЛЬБЕ</a:t>
            </a:r>
            <a:endParaRPr lang="ru-RU" dirty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357813" y="2857500"/>
            <a:ext cx="15001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7200">
                <a:solidFill>
                  <a:schemeClr val="tx2"/>
                </a:solidFill>
                <a:latin typeface="Calibri" pitchFamily="34" charset="0"/>
              </a:rPr>
              <a:t>Na</a:t>
            </a:r>
            <a:endParaRPr lang="ru-RU" sz="720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571750" y="2857500"/>
            <a:ext cx="30765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7200">
                <a:latin typeface="Calibri" pitchFamily="34" charset="0"/>
              </a:rPr>
              <a:t>R-COO</a:t>
            </a:r>
            <a:endParaRPr lang="ru-RU" sz="7200">
              <a:latin typeface="Calibri" pitchFamily="34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071813" y="4143375"/>
            <a:ext cx="2857500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3800" b="1">
                <a:solidFill>
                  <a:srgbClr val="0070C0"/>
                </a:solidFill>
                <a:latin typeface="Calibri" pitchFamily="34" charset="0"/>
              </a:rPr>
              <a:t>H</a:t>
            </a:r>
            <a:r>
              <a:rPr lang="en-US" sz="13800" b="1" baseline="-25000">
                <a:solidFill>
                  <a:srgbClr val="0070C0"/>
                </a:solidFill>
                <a:latin typeface="Calibri" pitchFamily="34" charset="0"/>
              </a:rPr>
              <a:t>2</a:t>
            </a:r>
            <a:r>
              <a:rPr lang="en-US" sz="13800" b="1">
                <a:solidFill>
                  <a:srgbClr val="0070C0"/>
                </a:solidFill>
                <a:latin typeface="Calibri" pitchFamily="34" charset="0"/>
              </a:rPr>
              <a:t>0</a:t>
            </a:r>
            <a:endParaRPr lang="ru-RU" sz="13800" b="1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357813" y="2871788"/>
            <a:ext cx="18573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7200">
                <a:solidFill>
                  <a:schemeClr val="tx2"/>
                </a:solidFill>
                <a:latin typeface="Calibri" pitchFamily="34" charset="0"/>
              </a:rPr>
              <a:t>Na</a:t>
            </a:r>
            <a:r>
              <a:rPr lang="ru-RU" sz="7200" baseline="30000">
                <a:solidFill>
                  <a:schemeClr val="tx2"/>
                </a:solidFill>
                <a:latin typeface="Calibri" pitchFamily="34" charset="0"/>
              </a:rPr>
              <a:t>+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571750" y="2871788"/>
            <a:ext cx="30765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7200">
                <a:latin typeface="Calibri" pitchFamily="34" charset="0"/>
              </a:rPr>
              <a:t>R-COO</a:t>
            </a:r>
            <a:r>
              <a:rPr lang="ru-RU" sz="7200" baseline="30000">
                <a:latin typeface="Calibri" pitchFamily="34" charset="0"/>
              </a:rPr>
              <a:t>-</a:t>
            </a: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rot="5400000">
            <a:off x="-2214562" y="3714750"/>
            <a:ext cx="5429250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10800000">
            <a:off x="500063" y="6429375"/>
            <a:ext cx="8072437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5400000">
            <a:off x="5857875" y="3714750"/>
            <a:ext cx="5429250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Группа 30"/>
          <p:cNvGrpSpPr>
            <a:grpSpLocks/>
          </p:cNvGrpSpPr>
          <p:nvPr/>
        </p:nvGrpSpPr>
        <p:grpSpPr bwMode="auto">
          <a:xfrm>
            <a:off x="1143000" y="0"/>
            <a:ext cx="6643688" cy="6000750"/>
            <a:chOff x="1142976" y="0"/>
            <a:chExt cx="6643734" cy="6000768"/>
          </a:xfrm>
        </p:grpSpPr>
        <p:sp>
          <p:nvSpPr>
            <p:cNvPr id="24" name="Прямоугольник 23"/>
            <p:cNvSpPr/>
            <p:nvPr/>
          </p:nvSpPr>
          <p:spPr>
            <a:xfrm>
              <a:off x="1142976" y="0"/>
              <a:ext cx="214314" cy="600076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7572396" y="0"/>
              <a:ext cx="214314" cy="600076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6" name="Овал 25"/>
            <p:cNvSpPr/>
            <p:nvPr/>
          </p:nvSpPr>
          <p:spPr>
            <a:xfrm>
              <a:off x="1500166" y="142875"/>
              <a:ext cx="500065" cy="500065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1571604" y="357189"/>
              <a:ext cx="357190" cy="7143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8" name="Овал 27"/>
            <p:cNvSpPr/>
            <p:nvPr/>
          </p:nvSpPr>
          <p:spPr>
            <a:xfrm>
              <a:off x="7000892" y="142875"/>
              <a:ext cx="500066" cy="500065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7072330" y="357189"/>
              <a:ext cx="357189" cy="7143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 rot="5400000">
              <a:off x="7072331" y="357189"/>
              <a:ext cx="357188" cy="7143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071688" y="4357688"/>
            <a:ext cx="11430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800" b="1">
                <a:solidFill>
                  <a:srgbClr val="0070C0"/>
                </a:solidFill>
                <a:latin typeface="Calibri" pitchFamily="34" charset="0"/>
              </a:rPr>
              <a:t>H</a:t>
            </a:r>
            <a:r>
              <a:rPr lang="en-US" sz="4800" b="1" baseline="-25000">
                <a:solidFill>
                  <a:srgbClr val="0070C0"/>
                </a:solidFill>
                <a:latin typeface="Calibri" pitchFamily="34" charset="0"/>
              </a:rPr>
              <a:t>2</a:t>
            </a:r>
            <a:r>
              <a:rPr lang="en-US" sz="4800" b="1">
                <a:solidFill>
                  <a:srgbClr val="0070C0"/>
                </a:solidFill>
                <a:latin typeface="Calibri" pitchFamily="34" charset="0"/>
              </a:rPr>
              <a:t>0</a:t>
            </a:r>
            <a:endParaRPr lang="ru-RU" sz="4800" b="1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5715000" y="4857750"/>
            <a:ext cx="1143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800" b="1">
                <a:solidFill>
                  <a:srgbClr val="0070C0"/>
                </a:solidFill>
                <a:latin typeface="Calibri" pitchFamily="34" charset="0"/>
              </a:rPr>
              <a:t>H</a:t>
            </a:r>
            <a:r>
              <a:rPr lang="en-US" sz="4800" b="1" baseline="-25000">
                <a:solidFill>
                  <a:srgbClr val="0070C0"/>
                </a:solidFill>
                <a:latin typeface="Calibri" pitchFamily="34" charset="0"/>
              </a:rPr>
              <a:t>2</a:t>
            </a:r>
            <a:r>
              <a:rPr lang="en-US" sz="4800" b="1">
                <a:solidFill>
                  <a:srgbClr val="0070C0"/>
                </a:solidFill>
                <a:latin typeface="Calibri" pitchFamily="34" charset="0"/>
              </a:rPr>
              <a:t>0</a:t>
            </a:r>
            <a:endParaRPr lang="ru-RU" sz="4800" b="1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5214938" y="2571750"/>
            <a:ext cx="5715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400">
                <a:solidFill>
                  <a:srgbClr val="C00000"/>
                </a:solidFill>
                <a:latin typeface="Calibri" pitchFamily="34" charset="0"/>
              </a:rPr>
              <a:t>R</a:t>
            </a:r>
            <a:endParaRPr lang="ru-RU" sz="4400" baseline="3000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5857875" y="2571750"/>
            <a:ext cx="12858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400">
                <a:latin typeface="Calibri" pitchFamily="34" charset="0"/>
              </a:rPr>
              <a:t>COO</a:t>
            </a:r>
            <a:endParaRPr lang="ru-RU" sz="4400" baseline="30000">
              <a:latin typeface="Calibri" pitchFamily="34" charset="0"/>
            </a:endParaRPr>
          </a:p>
        </p:txBody>
      </p:sp>
      <p:cxnSp>
        <p:nvCxnSpPr>
          <p:cNvPr id="41" name="Прямая соединительная линия 40"/>
          <p:cNvCxnSpPr/>
          <p:nvPr/>
        </p:nvCxnSpPr>
        <p:spPr>
          <a:xfrm>
            <a:off x="5681663" y="2962275"/>
            <a:ext cx="21431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48"/>
          <p:cNvGrpSpPr>
            <a:grpSpLocks/>
          </p:cNvGrpSpPr>
          <p:nvPr/>
        </p:nvGrpSpPr>
        <p:grpSpPr bwMode="auto">
          <a:xfrm>
            <a:off x="7000875" y="2643188"/>
            <a:ext cx="285750" cy="285750"/>
            <a:chOff x="5715008" y="1785926"/>
            <a:chExt cx="285752" cy="285752"/>
          </a:xfrm>
        </p:grpSpPr>
        <p:cxnSp>
          <p:nvCxnSpPr>
            <p:cNvPr id="42" name="Прямая соединительная линия 41"/>
            <p:cNvCxnSpPr/>
            <p:nvPr/>
          </p:nvCxnSpPr>
          <p:spPr>
            <a:xfrm>
              <a:off x="5781683" y="1928802"/>
              <a:ext cx="152401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Овал 45"/>
            <p:cNvSpPr/>
            <p:nvPr/>
          </p:nvSpPr>
          <p:spPr>
            <a:xfrm>
              <a:off x="5715008" y="1785926"/>
              <a:ext cx="285752" cy="285752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56" name="TextBox 55"/>
          <p:cNvSpPr txBox="1">
            <a:spLocks noChangeArrowheads="1"/>
          </p:cNvSpPr>
          <p:nvPr/>
        </p:nvSpPr>
        <p:spPr bwMode="auto">
          <a:xfrm>
            <a:off x="5214938" y="3429000"/>
            <a:ext cx="5715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400">
                <a:solidFill>
                  <a:srgbClr val="C00000"/>
                </a:solidFill>
                <a:latin typeface="Calibri" pitchFamily="34" charset="0"/>
              </a:rPr>
              <a:t>R</a:t>
            </a:r>
            <a:endParaRPr lang="ru-RU" sz="4400" baseline="3000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57" name="TextBox 56"/>
          <p:cNvSpPr txBox="1">
            <a:spLocks noChangeArrowheads="1"/>
          </p:cNvSpPr>
          <p:nvPr/>
        </p:nvSpPr>
        <p:spPr bwMode="auto">
          <a:xfrm>
            <a:off x="5857875" y="3429000"/>
            <a:ext cx="12858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400">
                <a:latin typeface="Calibri" pitchFamily="34" charset="0"/>
              </a:rPr>
              <a:t>COO</a:t>
            </a:r>
            <a:endParaRPr lang="ru-RU" sz="4400" baseline="30000">
              <a:latin typeface="Calibri" pitchFamily="34" charset="0"/>
            </a:endParaRPr>
          </a:p>
        </p:txBody>
      </p:sp>
      <p:cxnSp>
        <p:nvCxnSpPr>
          <p:cNvPr id="58" name="Прямая соединительная линия 57"/>
          <p:cNvCxnSpPr/>
          <p:nvPr/>
        </p:nvCxnSpPr>
        <p:spPr>
          <a:xfrm>
            <a:off x="5681663" y="3819525"/>
            <a:ext cx="21431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Группа 58"/>
          <p:cNvGrpSpPr>
            <a:grpSpLocks/>
          </p:cNvGrpSpPr>
          <p:nvPr/>
        </p:nvGrpSpPr>
        <p:grpSpPr bwMode="auto">
          <a:xfrm>
            <a:off x="7000875" y="3500438"/>
            <a:ext cx="285750" cy="285750"/>
            <a:chOff x="5715008" y="1785926"/>
            <a:chExt cx="285752" cy="285752"/>
          </a:xfrm>
        </p:grpSpPr>
        <p:cxnSp>
          <p:nvCxnSpPr>
            <p:cNvPr id="60" name="Прямая соединительная линия 59"/>
            <p:cNvCxnSpPr/>
            <p:nvPr/>
          </p:nvCxnSpPr>
          <p:spPr>
            <a:xfrm>
              <a:off x="5781683" y="1928802"/>
              <a:ext cx="152401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Овал 60"/>
            <p:cNvSpPr/>
            <p:nvPr/>
          </p:nvSpPr>
          <p:spPr>
            <a:xfrm>
              <a:off x="5715008" y="1785926"/>
              <a:ext cx="285752" cy="285752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62" name="TextBox 61"/>
          <p:cNvSpPr txBox="1">
            <a:spLocks noChangeArrowheads="1"/>
          </p:cNvSpPr>
          <p:nvPr/>
        </p:nvSpPr>
        <p:spPr bwMode="auto">
          <a:xfrm>
            <a:off x="4714875" y="3016250"/>
            <a:ext cx="2643188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400">
                <a:solidFill>
                  <a:srgbClr val="C00000"/>
                </a:solidFill>
                <a:latin typeface="Calibri" pitchFamily="34" charset="0"/>
              </a:rPr>
              <a:t>R</a:t>
            </a:r>
            <a:r>
              <a:rPr lang="en-US" sz="4400">
                <a:latin typeface="Calibri" pitchFamily="34" charset="0"/>
              </a:rPr>
              <a:t>-</a:t>
            </a:r>
            <a:r>
              <a:rPr lang="en-US" sz="4400">
                <a:solidFill>
                  <a:srgbClr val="C00000"/>
                </a:solidFill>
                <a:latin typeface="Calibri" pitchFamily="34" charset="0"/>
              </a:rPr>
              <a:t>R</a:t>
            </a:r>
            <a:r>
              <a:rPr lang="en-US" sz="4400">
                <a:latin typeface="Calibri" pitchFamily="34" charset="0"/>
              </a:rPr>
              <a:t> + 2CO</a:t>
            </a:r>
            <a:r>
              <a:rPr lang="en-US" sz="4400" baseline="-25000">
                <a:latin typeface="Calibri" pitchFamily="34" charset="0"/>
              </a:rPr>
              <a:t>2</a:t>
            </a:r>
            <a:endParaRPr lang="ru-RU" sz="4400" baseline="-25000">
              <a:latin typeface="Calibri" pitchFamily="34" charset="0"/>
            </a:endParaRPr>
          </a:p>
        </p:txBody>
      </p:sp>
      <p:grpSp>
        <p:nvGrpSpPr>
          <p:cNvPr id="8" name="Группа 62"/>
          <p:cNvGrpSpPr>
            <a:grpSpLocks/>
          </p:cNvGrpSpPr>
          <p:nvPr/>
        </p:nvGrpSpPr>
        <p:grpSpPr bwMode="auto">
          <a:xfrm>
            <a:off x="1500188" y="4643438"/>
            <a:ext cx="285750" cy="285750"/>
            <a:chOff x="5715008" y="1785926"/>
            <a:chExt cx="285752" cy="285752"/>
          </a:xfrm>
        </p:grpSpPr>
        <p:cxnSp>
          <p:nvCxnSpPr>
            <p:cNvPr id="64" name="Прямая соединительная линия 63"/>
            <p:cNvCxnSpPr/>
            <p:nvPr/>
          </p:nvCxnSpPr>
          <p:spPr>
            <a:xfrm>
              <a:off x="5781683" y="1928802"/>
              <a:ext cx="152401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Овал 64"/>
            <p:cNvSpPr/>
            <p:nvPr/>
          </p:nvSpPr>
          <p:spPr>
            <a:xfrm>
              <a:off x="5715008" y="1785926"/>
              <a:ext cx="285752" cy="285752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66" name="TextBox 65"/>
          <p:cNvSpPr txBox="1">
            <a:spLocks noChangeArrowheads="1"/>
          </p:cNvSpPr>
          <p:nvPr/>
        </p:nvSpPr>
        <p:spPr bwMode="auto">
          <a:xfrm>
            <a:off x="2071688" y="5143500"/>
            <a:ext cx="1143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800" b="1">
                <a:solidFill>
                  <a:srgbClr val="0070C0"/>
                </a:solidFill>
                <a:latin typeface="Calibri" pitchFamily="34" charset="0"/>
              </a:rPr>
              <a:t>H</a:t>
            </a:r>
            <a:r>
              <a:rPr lang="en-US" sz="4800" b="1" baseline="-25000">
                <a:solidFill>
                  <a:srgbClr val="0070C0"/>
                </a:solidFill>
                <a:latin typeface="Calibri" pitchFamily="34" charset="0"/>
              </a:rPr>
              <a:t>2</a:t>
            </a:r>
            <a:r>
              <a:rPr lang="en-US" sz="4800" b="1">
                <a:solidFill>
                  <a:srgbClr val="0070C0"/>
                </a:solidFill>
                <a:latin typeface="Calibri" pitchFamily="34" charset="0"/>
              </a:rPr>
              <a:t>0</a:t>
            </a:r>
            <a:endParaRPr lang="ru-RU" sz="4800" b="1">
              <a:solidFill>
                <a:srgbClr val="0070C0"/>
              </a:solidFill>
              <a:latin typeface="Calibri" pitchFamily="34" charset="0"/>
            </a:endParaRPr>
          </a:p>
        </p:txBody>
      </p:sp>
      <p:grpSp>
        <p:nvGrpSpPr>
          <p:cNvPr id="9" name="Группа 67"/>
          <p:cNvGrpSpPr>
            <a:grpSpLocks/>
          </p:cNvGrpSpPr>
          <p:nvPr/>
        </p:nvGrpSpPr>
        <p:grpSpPr bwMode="auto">
          <a:xfrm>
            <a:off x="1500188" y="5429250"/>
            <a:ext cx="285750" cy="285750"/>
            <a:chOff x="5715008" y="1785926"/>
            <a:chExt cx="285752" cy="285752"/>
          </a:xfrm>
        </p:grpSpPr>
        <p:cxnSp>
          <p:nvCxnSpPr>
            <p:cNvPr id="69" name="Прямая соединительная линия 68"/>
            <p:cNvCxnSpPr/>
            <p:nvPr/>
          </p:nvCxnSpPr>
          <p:spPr>
            <a:xfrm>
              <a:off x="5781683" y="1928802"/>
              <a:ext cx="152401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Овал 69"/>
            <p:cNvSpPr/>
            <p:nvPr/>
          </p:nvSpPr>
          <p:spPr>
            <a:xfrm>
              <a:off x="5715008" y="1785926"/>
              <a:ext cx="285752" cy="285752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71" name="TextBox 70"/>
          <p:cNvSpPr txBox="1">
            <a:spLocks noChangeArrowheads="1"/>
          </p:cNvSpPr>
          <p:nvPr/>
        </p:nvSpPr>
        <p:spPr bwMode="auto">
          <a:xfrm>
            <a:off x="2214563" y="4786313"/>
            <a:ext cx="85725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800">
                <a:latin typeface="Calibri" pitchFamily="34" charset="0"/>
              </a:rPr>
              <a:t>H</a:t>
            </a:r>
            <a:r>
              <a:rPr lang="en-US" sz="4800" baseline="-25000">
                <a:latin typeface="Calibri" pitchFamily="34" charset="0"/>
              </a:rPr>
              <a:t>2</a:t>
            </a:r>
            <a:endParaRPr lang="ru-RU" sz="4800" baseline="-25000">
              <a:latin typeface="Calibri" pitchFamily="34" charset="0"/>
            </a:endParaRPr>
          </a:p>
        </p:txBody>
      </p:sp>
      <p:sp>
        <p:nvSpPr>
          <p:cNvPr id="72" name="TextBox 71"/>
          <p:cNvSpPr txBox="1">
            <a:spLocks noChangeArrowheads="1"/>
          </p:cNvSpPr>
          <p:nvPr/>
        </p:nvSpPr>
        <p:spPr bwMode="auto">
          <a:xfrm>
            <a:off x="3286125" y="4786313"/>
            <a:ext cx="17145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800">
                <a:latin typeface="Calibri" pitchFamily="34" charset="0"/>
              </a:rPr>
              <a:t>2OH</a:t>
            </a:r>
            <a:r>
              <a:rPr lang="en-US" sz="4800" baseline="30000">
                <a:latin typeface="Calibri" pitchFamily="34" charset="0"/>
              </a:rPr>
              <a:t>-</a:t>
            </a:r>
            <a:endParaRPr lang="ru-RU" sz="4800" baseline="30000">
              <a:latin typeface="Calibri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286000" y="2428875"/>
            <a:ext cx="1192213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Na</a:t>
            </a:r>
            <a:r>
              <a:rPr lang="en-US" sz="5400" baseline="30000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+</a:t>
            </a:r>
            <a:endParaRPr lang="ru-RU" sz="5400" baseline="30000" dirty="0">
              <a:solidFill>
                <a:schemeClr val="accent1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286000" y="3286125"/>
            <a:ext cx="1192213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Na</a:t>
            </a:r>
            <a:r>
              <a:rPr lang="en-US" sz="5400" baseline="30000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+</a:t>
            </a:r>
            <a:endParaRPr lang="ru-RU" sz="5400" baseline="30000" dirty="0">
              <a:solidFill>
                <a:schemeClr val="accent1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1785938" y="2857500"/>
            <a:ext cx="235743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5400">
                <a:latin typeface="Calibri" pitchFamily="34" charset="0"/>
              </a:rPr>
              <a:t>2NaOH</a:t>
            </a:r>
            <a:endParaRPr lang="ru-RU" sz="5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3941 0 " pathEditMode="relative" ptsTypes="AA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3941 0 " pathEditMode="relative" ptsTypes="AA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941 3.33333E-6 C 0.00278 0.0574 0.04514 0.11504 0.07587 0.11574 C 0.1066 0.11643 0.13229 0.0243 0.14497 0.00463 " pathEditMode="relative" rAng="0" ptsTypes="aaA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" y="58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941 1.48148E-6 C -0.01128 -0.08195 -0.06181 -0.16343 -0.12847 -0.16181 C -0.19514 -0.16019 -0.27812 -0.07523 -0.36076 0.00972 " pathEditMode="relative" rAng="0" ptsTypes="aaA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-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44444E-6 L 0.05503 4.44444E-6 " pathEditMode="relative" ptsTypes="AA">
                                      <p:cBhvr>
                                        <p:cTn id="9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44444E-6 L 0.05503 4.44444E-6 " pathEditMode="relative" ptsTypes="AA">
                                      <p:cBhvr>
                                        <p:cTn id="9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000"/>
                            </p:stCondLst>
                            <p:childTnLst>
                              <p:par>
                                <p:cTn id="97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000"/>
                            </p:stCondLst>
                            <p:childTnLst>
                              <p:par>
                                <p:cTn id="131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3081 " pathEditMode="relative" ptsTypes="AA">
                                      <p:cBhvr>
                                        <p:cTn id="132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44444E-6 L 0.05503 4.44444E-6 " pathEditMode="relative" ptsTypes="AA">
                                      <p:cBhvr>
                                        <p:cTn id="14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44444E-6 L 0.05503 4.44444E-6 " pathEditMode="relative" ptsTypes="AA">
                                      <p:cBhvr>
                                        <p:cTn id="14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2000"/>
                            </p:stCondLst>
                            <p:childTnLst>
                              <p:par>
                                <p:cTn id="148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3000"/>
                            </p:stCondLst>
                            <p:childTnLst>
                              <p:par>
                                <p:cTn id="15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82239E-6 L -2.5E-6 -0.4889 " pathEditMode="relative" rAng="0" ptsTypes="AA">
                                      <p:cBhvr>
                                        <p:cTn id="174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2604 -0.25185 " pathEditMode="relative" ptsTypes="AA">
                                      <p:cBhvr>
                                        <p:cTn id="178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2000"/>
                            </p:stCondLst>
                            <p:childTnLst>
                              <p:par>
                                <p:cTn id="180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4" grpId="0"/>
      <p:bldP spid="5" grpId="0"/>
      <p:bldP spid="11" grpId="0"/>
      <p:bldP spid="11" grpId="1"/>
      <p:bldP spid="12" grpId="0"/>
      <p:bldP spid="12" grpId="1"/>
      <p:bldP spid="12" grpId="2"/>
      <p:bldP spid="12" grpId="3"/>
      <p:bldP spid="13" grpId="0"/>
      <p:bldP spid="13" grpId="1"/>
      <p:bldP spid="13" grpId="2"/>
      <p:bldP spid="13" grpId="3"/>
      <p:bldP spid="32" grpId="0"/>
      <p:bldP spid="32" grpId="1"/>
      <p:bldP spid="33" grpId="0"/>
      <p:bldP spid="34" grpId="0"/>
      <p:bldP spid="34" grpId="1"/>
      <p:bldP spid="37" grpId="0"/>
      <p:bldP spid="37" grpId="1"/>
      <p:bldP spid="56" grpId="0"/>
      <p:bldP spid="56" grpId="1"/>
      <p:bldP spid="57" grpId="0"/>
      <p:bldP spid="57" grpId="1"/>
      <p:bldP spid="62" grpId="0"/>
      <p:bldP spid="62" grpId="1"/>
      <p:bldP spid="66" grpId="0"/>
      <p:bldP spid="66" grpId="1"/>
      <p:bldP spid="71" grpId="0"/>
      <p:bldP spid="71" grpId="1"/>
      <p:bldP spid="72" grpId="0"/>
      <p:bldP spid="72" grpId="1"/>
      <p:bldP spid="72" grpId="2"/>
      <p:bldP spid="44" grpId="0"/>
      <p:bldP spid="44" grpId="1"/>
      <p:bldP spid="45" grpId="0"/>
      <p:bldP spid="45" grpId="1"/>
      <p:bldP spid="4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75" y="274638"/>
            <a:ext cx="6257925" cy="114300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СИНТЕЗ С ИСПОЛЬЗОВАНИЕМ РЕАКТИВА ГРИНЬЯРА</a:t>
            </a:r>
            <a:endParaRPr lang="ru-RU" sz="36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850" y="5072063"/>
            <a:ext cx="8229600" cy="1093787"/>
          </a:xfrm>
        </p:spPr>
        <p:txBody>
          <a:bodyPr rtlCol="0">
            <a:normAutofit fontScale="850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200" dirty="0" smtClean="0"/>
              <a:t>6 мая 1871 г. – 13 декабря 1935 г.</a:t>
            </a:r>
            <a:br>
              <a:rPr lang="ru-RU" sz="2200" dirty="0" smtClean="0"/>
            </a:br>
            <a:r>
              <a:rPr lang="ru-RU" sz="2200" dirty="0" smtClean="0"/>
              <a:t>Нобелевская премия по химии, 1912 г.</a:t>
            </a:r>
            <a:br>
              <a:rPr lang="ru-RU" sz="2200" dirty="0" smtClean="0"/>
            </a:br>
            <a:r>
              <a:rPr lang="ru-RU" sz="2200" dirty="0" smtClean="0"/>
              <a:t>(совместно с Полем </a:t>
            </a:r>
            <a:r>
              <a:rPr lang="ru-RU" sz="2200" dirty="0" err="1" smtClean="0"/>
              <a:t>Сабатье</a:t>
            </a:r>
            <a:r>
              <a:rPr lang="ru-RU" sz="2200" dirty="0" smtClean="0"/>
              <a:t>)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2200" b="1" dirty="0" smtClean="0"/>
              <a:t>ГРИНЬЯР (</a:t>
            </a:r>
            <a:r>
              <a:rPr lang="ru-RU" sz="2200" b="1" dirty="0" err="1" smtClean="0"/>
              <a:t>Grignard</a:t>
            </a:r>
            <a:r>
              <a:rPr lang="ru-RU" sz="2200" b="1" dirty="0" smtClean="0"/>
              <a:t>), Франсуа Огюст Виктор</a:t>
            </a:r>
            <a:endParaRPr lang="ru-RU" sz="2200" dirty="0" smtClean="0"/>
          </a:p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9460" name="Rectangle 1"/>
          <p:cNvSpPr>
            <a:spLocks noChangeArrowheads="1"/>
          </p:cNvSpPr>
          <p:nvPr/>
        </p:nvSpPr>
        <p:spPr bwMode="auto">
          <a:xfrm>
            <a:off x="0" y="-184150"/>
            <a:ext cx="3127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/>
              <a:t>  </a:t>
            </a:r>
          </a:p>
        </p:txBody>
      </p:sp>
      <p:pic>
        <p:nvPicPr>
          <p:cNvPr id="19461" name="Picture 2" descr="Франсуа Огюст Виктор Гриньяр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625" y="428625"/>
            <a:ext cx="2000250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2" name="Прямоугольник 5"/>
          <p:cNvSpPr>
            <a:spLocks noChangeArrowheads="1"/>
          </p:cNvSpPr>
          <p:nvPr/>
        </p:nvSpPr>
        <p:spPr bwMode="auto">
          <a:xfrm>
            <a:off x="571500" y="3286125"/>
            <a:ext cx="8001000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/>
            </a:r>
            <a:br>
              <a:rPr lang="ru-RU">
                <a:latin typeface="Calibri" pitchFamily="34" charset="0"/>
              </a:rPr>
            </a:br>
            <a:r>
              <a:rPr lang="ru-RU" sz="36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3600">
                <a:latin typeface="Times New Roman" pitchFamily="18" charset="0"/>
                <a:cs typeface="Times New Roman" pitchFamily="18" charset="0"/>
              </a:rPr>
              <a:t>Hal + Mg → </a:t>
            </a:r>
            <a:r>
              <a:rPr lang="ru-RU" sz="36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3600">
                <a:latin typeface="Times New Roman" pitchFamily="18" charset="0"/>
                <a:cs typeface="Times New Roman" pitchFamily="18" charset="0"/>
              </a:rPr>
              <a:t>MgHal</a:t>
            </a:r>
            <a:br>
              <a:rPr lang="ru-RU" sz="3600">
                <a:latin typeface="Times New Roman" pitchFamily="18" charset="0"/>
                <a:cs typeface="Times New Roman" pitchFamily="18" charset="0"/>
              </a:rPr>
            </a:br>
            <a:r>
              <a:rPr lang="ru-RU" sz="36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3600">
                <a:latin typeface="Times New Roman" pitchFamily="18" charset="0"/>
                <a:cs typeface="Times New Roman" pitchFamily="18" charset="0"/>
              </a:rPr>
              <a:t>MgHal + </a:t>
            </a:r>
            <a:r>
              <a:rPr lang="ru-RU" sz="36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3600">
                <a:latin typeface="Times New Roman" pitchFamily="18" charset="0"/>
                <a:cs typeface="Times New Roman" pitchFamily="18" charset="0"/>
              </a:rPr>
              <a:t>Cl → </a:t>
            </a:r>
            <a:r>
              <a:rPr lang="ru-RU" sz="36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RH</a:t>
            </a:r>
            <a:r>
              <a:rPr lang="ru-RU" sz="3600">
                <a:latin typeface="Times New Roman" pitchFamily="18" charset="0"/>
                <a:cs typeface="Times New Roman" pitchFamily="18" charset="0"/>
              </a:rPr>
              <a:t> + MgClHal </a:t>
            </a:r>
          </a:p>
        </p:txBody>
      </p:sp>
      <p:pic>
        <p:nvPicPr>
          <p:cNvPr id="19463" name="Picture 2" descr="Картинка 37 из 635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072438" y="6091238"/>
            <a:ext cx="1071562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285750"/>
            <a:ext cx="86868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ВОССТАНОВЛЕНИЕ ГАЛОГЕНАЛКАНОВ И НЕПРЕДЕЛЬНЫХ УГЛЕВОДОРОДОВ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Восстановление </a:t>
            </a:r>
            <a:r>
              <a:rPr lang="ru-RU" dirty="0" err="1" smtClean="0"/>
              <a:t>галогеналканов</a:t>
            </a:r>
            <a:r>
              <a:rPr lang="ru-RU" dirty="0" smtClean="0"/>
              <a:t>:</a:t>
            </a:r>
            <a:br>
              <a:rPr lang="ru-RU" dirty="0" smtClean="0"/>
            </a:br>
            <a:r>
              <a:rPr lang="ru-RU" dirty="0" err="1" smtClean="0">
                <a:solidFill>
                  <a:srgbClr val="C00000"/>
                </a:solidFill>
              </a:rPr>
              <a:t>R</a:t>
            </a:r>
            <a:r>
              <a:rPr lang="ru-RU" dirty="0" err="1" smtClean="0"/>
              <a:t>Hal</a:t>
            </a:r>
            <a:r>
              <a:rPr lang="ru-RU" dirty="0" smtClean="0"/>
              <a:t> + </a:t>
            </a:r>
            <a:r>
              <a:rPr lang="ru-RU" dirty="0" smtClean="0">
                <a:solidFill>
                  <a:srgbClr val="C00000"/>
                </a:solidFill>
              </a:rPr>
              <a:t>H</a:t>
            </a:r>
            <a:r>
              <a:rPr lang="ru-RU" baseline="-25000" dirty="0" smtClean="0"/>
              <a:t>2</a:t>
            </a:r>
            <a:r>
              <a:rPr lang="ru-RU" dirty="0" smtClean="0"/>
              <a:t> → </a:t>
            </a:r>
            <a:r>
              <a:rPr lang="ru-RU" dirty="0" smtClean="0">
                <a:solidFill>
                  <a:srgbClr val="C00000"/>
                </a:solidFill>
              </a:rPr>
              <a:t>RH</a:t>
            </a:r>
            <a:r>
              <a:rPr lang="ru-RU" dirty="0" smtClean="0"/>
              <a:t> + </a:t>
            </a:r>
            <a:r>
              <a:rPr lang="ru-RU" dirty="0" err="1" smtClean="0"/>
              <a:t>HHal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Катализатор: палладий на карбонате бария.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Восстановление </a:t>
            </a:r>
            <a:r>
              <a:rPr lang="ru-RU" dirty="0" err="1" smtClean="0"/>
              <a:t>иодалканов</a:t>
            </a:r>
            <a:r>
              <a:rPr lang="ru-RU" dirty="0" smtClean="0"/>
              <a:t>  </a:t>
            </a:r>
            <a:r>
              <a:rPr lang="ru-RU" dirty="0" err="1" smtClean="0"/>
              <a:t>иодоводородной</a:t>
            </a:r>
            <a:r>
              <a:rPr lang="ru-RU" dirty="0" smtClean="0"/>
              <a:t> кислотой:</a:t>
            </a:r>
            <a:br>
              <a:rPr lang="ru-RU" dirty="0" smtClean="0"/>
            </a:br>
            <a:r>
              <a:rPr lang="ru-RU" dirty="0" smtClean="0">
                <a:solidFill>
                  <a:srgbClr val="C00000"/>
                </a:solidFill>
              </a:rPr>
              <a:t>R</a:t>
            </a:r>
            <a:r>
              <a:rPr lang="ru-RU" dirty="0" smtClean="0"/>
              <a:t>I + </a:t>
            </a:r>
            <a:r>
              <a:rPr lang="ru-RU" dirty="0" smtClean="0">
                <a:solidFill>
                  <a:srgbClr val="C00000"/>
                </a:solidFill>
              </a:rPr>
              <a:t>H</a:t>
            </a:r>
            <a:r>
              <a:rPr lang="ru-RU" dirty="0" smtClean="0"/>
              <a:t>I → </a:t>
            </a:r>
            <a:r>
              <a:rPr lang="ru-RU" dirty="0" smtClean="0">
                <a:solidFill>
                  <a:srgbClr val="C00000"/>
                </a:solidFill>
              </a:rPr>
              <a:t>RH</a:t>
            </a:r>
            <a:r>
              <a:rPr lang="ru-RU" dirty="0" smtClean="0"/>
              <a:t> + I</a:t>
            </a:r>
            <a:r>
              <a:rPr lang="ru-RU" baseline="-25000" dirty="0" smtClean="0"/>
              <a:t>2</a:t>
            </a:r>
            <a:r>
              <a:rPr lang="ru-RU" dirty="0" smtClean="0"/>
              <a:t>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Восстановление кратной связи </a:t>
            </a:r>
            <a:r>
              <a:rPr lang="ru-RU" dirty="0" err="1" smtClean="0"/>
              <a:t>алкенов</a:t>
            </a:r>
            <a:r>
              <a:rPr lang="ru-RU" dirty="0" smtClean="0"/>
              <a:t> и </a:t>
            </a:r>
            <a:r>
              <a:rPr lang="ru-RU" dirty="0" err="1" smtClean="0"/>
              <a:t>алкинов</a:t>
            </a:r>
            <a:r>
              <a:rPr lang="ru-RU" dirty="0" smtClean="0"/>
              <a:t>:</a:t>
            </a:r>
            <a:br>
              <a:rPr lang="ru-RU" dirty="0" smtClean="0"/>
            </a:br>
            <a:r>
              <a:rPr lang="ru-RU" dirty="0" smtClean="0"/>
              <a:t>R-CH=CH-R + H</a:t>
            </a:r>
            <a:r>
              <a:rPr lang="ru-RU" baseline="-25000" dirty="0" smtClean="0"/>
              <a:t>2</a:t>
            </a:r>
            <a:r>
              <a:rPr lang="ru-RU" dirty="0" smtClean="0"/>
              <a:t> → R-CH</a:t>
            </a:r>
            <a:r>
              <a:rPr lang="ru-RU" baseline="-25000" dirty="0" smtClean="0"/>
              <a:t>2</a:t>
            </a:r>
            <a:r>
              <a:rPr lang="ru-RU" dirty="0" smtClean="0"/>
              <a:t>-CH</a:t>
            </a:r>
            <a:r>
              <a:rPr lang="ru-RU" baseline="-25000" dirty="0" smtClean="0"/>
              <a:t>2</a:t>
            </a:r>
            <a:r>
              <a:rPr lang="ru-RU" dirty="0" smtClean="0"/>
              <a:t>-R</a:t>
            </a:r>
            <a:br>
              <a:rPr lang="ru-RU" dirty="0" smtClean="0"/>
            </a:br>
            <a:r>
              <a:rPr lang="ru-RU" dirty="0" smtClean="0"/>
              <a:t>R-C≡C-R + 2H</a:t>
            </a:r>
            <a:r>
              <a:rPr lang="ru-RU" baseline="-25000" dirty="0" smtClean="0"/>
              <a:t>2</a:t>
            </a:r>
            <a:r>
              <a:rPr lang="ru-RU" dirty="0" smtClean="0"/>
              <a:t> → R-CH</a:t>
            </a:r>
            <a:r>
              <a:rPr lang="ru-RU" baseline="-25000" dirty="0" smtClean="0"/>
              <a:t>2</a:t>
            </a:r>
            <a:r>
              <a:rPr lang="ru-RU" dirty="0" smtClean="0"/>
              <a:t>-CH</a:t>
            </a:r>
            <a:r>
              <a:rPr lang="ru-RU" baseline="-25000" dirty="0" smtClean="0"/>
              <a:t>2</a:t>
            </a:r>
            <a:r>
              <a:rPr lang="ru-RU" dirty="0" smtClean="0"/>
              <a:t>-R</a:t>
            </a:r>
            <a:br>
              <a:rPr lang="ru-RU" dirty="0" smtClean="0"/>
            </a:br>
            <a:r>
              <a:rPr lang="ru-RU" dirty="0" smtClean="0"/>
              <a:t>Проводится в присутствии катализатора (платина, палладий, никель, смесь оксидов меди(II) и хрома(III)). </a:t>
            </a:r>
          </a:p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0484" name="Picture 2" descr="Картинка 37 из 635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072438" y="6091238"/>
            <a:ext cx="1071562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СОДЕРЖАНИЕ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310188"/>
          </a:xfrm>
        </p:spPr>
        <p:txBody>
          <a:bodyPr rtlCol="0">
            <a:normAutofit fontScale="77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u="sng" dirty="0" smtClean="0">
                <a:hlinkClick r:id="rId2" action="ppaction://hlinksldjump"/>
              </a:rPr>
              <a:t>Промышленные способы</a:t>
            </a:r>
            <a:r>
              <a:rPr lang="ru-RU" u="sng" dirty="0" smtClean="0"/>
              <a:t>: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природные источники;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крекинг </a:t>
            </a:r>
            <a:r>
              <a:rPr lang="ru-RU" dirty="0" err="1" smtClean="0"/>
              <a:t>алканов</a:t>
            </a:r>
            <a:r>
              <a:rPr lang="ru-RU" dirty="0" smtClean="0"/>
              <a:t>;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hlinkClick r:id="rId3" action="ppaction://hlinksldjump"/>
              </a:rPr>
              <a:t>метод Фишера – </a:t>
            </a:r>
            <a:r>
              <a:rPr lang="ru-RU" dirty="0" err="1" smtClean="0">
                <a:hlinkClick r:id="rId3" action="ppaction://hlinksldjump"/>
              </a:rPr>
              <a:t>Тропша</a:t>
            </a:r>
            <a:r>
              <a:rPr lang="ru-RU" dirty="0" smtClean="0">
                <a:hlinkClick r:id="rId3" action="ppaction://hlinksldjump"/>
              </a:rPr>
              <a:t>.</a:t>
            </a: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u="sng" dirty="0" smtClean="0">
              <a:hlinkClick r:id="rId4" action="ppaction://hlinksldjump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u="sng" dirty="0" smtClean="0">
                <a:hlinkClick r:id="rId4" action="ppaction://hlinksldjump"/>
              </a:rPr>
              <a:t>Лабораторные способы</a:t>
            </a:r>
            <a:r>
              <a:rPr lang="ru-RU" dirty="0" smtClean="0"/>
              <a:t>: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hlinkClick r:id="rId5" action="ppaction://hlinksldjump"/>
              </a:rPr>
              <a:t>реакция </a:t>
            </a:r>
            <a:r>
              <a:rPr lang="ru-RU" dirty="0" err="1" smtClean="0">
                <a:hlinkClick r:id="rId5" action="ppaction://hlinksldjump"/>
              </a:rPr>
              <a:t>Вюрца</a:t>
            </a:r>
            <a:r>
              <a:rPr lang="ru-RU" dirty="0" smtClean="0">
                <a:hlinkClick r:id="rId5" action="ppaction://hlinksldjump"/>
              </a:rPr>
              <a:t>;</a:t>
            </a:r>
            <a:endParaRPr lang="ru-RU" dirty="0" smtClean="0"/>
          </a:p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hlinkClick r:id="rId6" action="ppaction://hlinksldjump"/>
              </a:rPr>
              <a:t>реакция Дюма;</a:t>
            </a:r>
            <a:endParaRPr lang="ru-RU" dirty="0" smtClean="0"/>
          </a:p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hlinkClick r:id="rId7" action="ppaction://hlinksldjump"/>
              </a:rPr>
              <a:t>реакция </a:t>
            </a:r>
            <a:r>
              <a:rPr lang="ru-RU" dirty="0" err="1" smtClean="0">
                <a:hlinkClick r:id="rId7" action="ppaction://hlinksldjump"/>
              </a:rPr>
              <a:t>Кольбе</a:t>
            </a:r>
            <a:r>
              <a:rPr lang="ru-RU" dirty="0" smtClean="0"/>
              <a:t>;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hlinkClick r:id="rId8" action="ppaction://hlinksldjump"/>
              </a:rPr>
              <a:t>гидролиз реактива </a:t>
            </a:r>
            <a:r>
              <a:rPr lang="ru-RU" dirty="0" err="1" smtClean="0">
                <a:hlinkClick r:id="rId8" action="ppaction://hlinksldjump"/>
              </a:rPr>
              <a:t>Гриньяра</a:t>
            </a:r>
            <a:r>
              <a:rPr lang="ru-RU" dirty="0" smtClean="0"/>
              <a:t>;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hlinkClick r:id="rId9" action="ppaction://hlinksldjump"/>
              </a:rPr>
              <a:t>восстановление </a:t>
            </a:r>
            <a:r>
              <a:rPr lang="ru-RU" dirty="0" err="1" smtClean="0">
                <a:hlinkClick r:id="rId9" action="ppaction://hlinksldjump"/>
              </a:rPr>
              <a:t>галогеналканов</a:t>
            </a:r>
            <a:r>
              <a:rPr lang="ru-RU" dirty="0" smtClean="0">
                <a:hlinkClick r:id="rId9" action="ppaction://hlinksldjump"/>
              </a:rPr>
              <a:t> и непредельных соединений.</a:t>
            </a: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u="sng" dirty="0" smtClean="0">
              <a:hlinkClick r:id="rId10" action="ppaction://hlinksldjump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u="sng" dirty="0" smtClean="0">
                <a:hlinkClick r:id="rId10" action="ppaction://hlinksldjump"/>
              </a:rPr>
              <a:t>Получение метана.</a:t>
            </a:r>
            <a:endParaRPr lang="ru-RU" u="sng" dirty="0" smtClean="0"/>
          </a:p>
          <a:p>
            <a:pPr fontAlgn="auto">
              <a:spcAft>
                <a:spcPts val="0"/>
              </a:spcAft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4" name="Picture 2" descr="Картинка 37 из 69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5715008" y="1214422"/>
            <a:ext cx="2733668" cy="3486821"/>
          </a:xfrm>
          <a:prstGeom prst="rect">
            <a:avLst/>
          </a:prstGeom>
          <a:noFill/>
          <a:effectLst>
            <a:softEdge rad="3175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ПОЛУЧЕНИЕ МЕТАНА</a:t>
            </a:r>
            <a:endParaRPr lang="ru-RU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7" name="Picture 2" descr="Картинка 37 из 63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85938" y="1571625"/>
            <a:ext cx="5657850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2" descr="Картинка 37 из 635">
            <a:hlinkClick r:id="rId3" action="ppaction://hlinksldjump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8178800" y="6167438"/>
            <a:ext cx="965200" cy="6905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МЕТАН - ПРОДУКТ ЖИЗНЕДЕЯТЕЛЬНОСТИ!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257675" cy="4525963"/>
          </a:xfrm>
        </p:spPr>
        <p:txBody>
          <a:bodyPr rtlCol="0">
            <a:normAutofit fontScale="850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Метан</a:t>
            </a:r>
            <a:r>
              <a:rPr lang="ru-RU" dirty="0" smtClean="0"/>
              <a:t> — газ, обычно связанный с живыми организмами. Когда в атмосферах Марса и Титана обнаружился метан, у ученых появилась надежда на то, что на этих планетах существует жизнь. На Красной планете метана немного, а вот Титан буквально «залит» им.. </a:t>
            </a:r>
            <a:endParaRPr lang="ru-RU" dirty="0"/>
          </a:p>
        </p:txBody>
      </p:sp>
      <p:pic>
        <p:nvPicPr>
          <p:cNvPr id="11266" name="Picture 2" descr="Картинка 9 из 13048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43438" y="1571612"/>
            <a:ext cx="4286250" cy="4286250"/>
          </a:xfrm>
          <a:prstGeom prst="rect">
            <a:avLst/>
          </a:prstGeom>
          <a:noFill/>
          <a:effectLst>
            <a:softEdge rad="3175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6" descr="2.5 Юпитер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288" y="765175"/>
            <a:ext cx="5715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4" descr="2.4 Сатурн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148263" y="0"/>
            <a:ext cx="3995737" cy="216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8" descr="2.6 Титан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148263" y="3141663"/>
            <a:ext cx="3622675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7" name="TextBox 6"/>
          <p:cNvSpPr txBox="1">
            <a:spLocks noChangeArrowheads="1"/>
          </p:cNvSpPr>
          <p:nvPr/>
        </p:nvSpPr>
        <p:spPr bwMode="auto">
          <a:xfrm>
            <a:off x="7235825" y="2276475"/>
            <a:ext cx="8572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</a:rPr>
              <a:t>Сатурн</a:t>
            </a:r>
          </a:p>
        </p:txBody>
      </p:sp>
      <p:sp>
        <p:nvSpPr>
          <p:cNvPr id="23558" name="TextBox 7"/>
          <p:cNvSpPr txBox="1">
            <a:spLocks noChangeArrowheads="1"/>
          </p:cNvSpPr>
          <p:nvPr/>
        </p:nvSpPr>
        <p:spPr bwMode="auto">
          <a:xfrm>
            <a:off x="6732588" y="5157788"/>
            <a:ext cx="7286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</a:rPr>
              <a:t>Титан</a:t>
            </a:r>
          </a:p>
        </p:txBody>
      </p:sp>
      <p:sp>
        <p:nvSpPr>
          <p:cNvPr id="23559" name="TextBox 8"/>
          <p:cNvSpPr txBox="1">
            <a:spLocks noChangeArrowheads="1"/>
          </p:cNvSpPr>
          <p:nvPr/>
        </p:nvSpPr>
        <p:spPr bwMode="auto">
          <a:xfrm>
            <a:off x="2339975" y="2924175"/>
            <a:ext cx="9588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</a:rPr>
              <a:t>Юпитер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Содержимое 2"/>
          <p:cNvSpPr>
            <a:spLocks noGrp="1"/>
          </p:cNvSpPr>
          <p:nvPr>
            <p:ph idx="1"/>
          </p:nvPr>
        </p:nvSpPr>
        <p:spPr>
          <a:xfrm>
            <a:off x="4067175" y="1214438"/>
            <a:ext cx="4619625" cy="4911725"/>
          </a:xfrm>
        </p:spPr>
        <p:txBody>
          <a:bodyPr/>
          <a:lstStyle/>
          <a:p>
            <a:r>
              <a:rPr lang="ru-RU" smtClean="0"/>
              <a:t>Основной компонент природных (77—99%), попутных нефтяных (31—90%), рудничного и болотного газов (отсюда другие названия метана — болотный или рудничный газ).</a:t>
            </a:r>
          </a:p>
          <a:p>
            <a:endParaRPr lang="ru-RU" smtClean="0"/>
          </a:p>
        </p:txBody>
      </p:sp>
      <p:pic>
        <p:nvPicPr>
          <p:cNvPr id="24579" name="Picture 2" descr="Картинка 2 из 796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850" y="188913"/>
            <a:ext cx="3406775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4" descr="Картинка 4 из 796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95288" y="3057525"/>
            <a:ext cx="3959225" cy="296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071938" y="357188"/>
            <a:ext cx="4643437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МЕТАН НА ЗЕМЛЕ</a:t>
            </a:r>
            <a:endParaRPr lang="ru-RU" sz="36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388" y="620713"/>
            <a:ext cx="4897437" cy="5505450"/>
          </a:xfrm>
        </p:spPr>
        <p:txBody>
          <a:bodyPr rtlCol="0">
            <a:normAutofit fontScale="850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Содержание метана в атмосфере нашей планеты — всего 1750 частей на миллиард по объему. </a:t>
            </a:r>
          </a:p>
          <a:p>
            <a:pPr fontAlgn="auto">
              <a:spcAft>
                <a:spcPts val="0"/>
              </a:spcAft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На 90-95% он имеет биологическое происхождение.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Травоядные копытные животные, такие как коровы и козы, испускают пятую часть годового выброса метана: его вырабатывают бактерии в их желудках. </a:t>
            </a:r>
          </a:p>
        </p:txBody>
      </p:sp>
      <p:pic>
        <p:nvPicPr>
          <p:cNvPr id="4" name="Picture 2" descr="2.11 Коза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80112" y="476672"/>
            <a:ext cx="3240360" cy="2599283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5" name="Picture 2" descr="2.10 Корова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004048" y="2420888"/>
            <a:ext cx="3458539" cy="2592288"/>
          </a:xfrm>
          <a:prstGeom prst="rect">
            <a:avLst/>
          </a:prstGeom>
          <a:noFill/>
          <a:effectLst>
            <a:softEdge rad="31750"/>
          </a:effectLst>
        </p:spPr>
      </p:pic>
      <p:sp>
        <p:nvSpPr>
          <p:cNvPr id="25605" name="Прямоугольник 5"/>
          <p:cNvSpPr>
            <a:spLocks noChangeArrowheads="1"/>
          </p:cNvSpPr>
          <p:nvPr/>
        </p:nvSpPr>
        <p:spPr bwMode="auto">
          <a:xfrm>
            <a:off x="5003800" y="2565400"/>
            <a:ext cx="31527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250 л чистого СН</a:t>
            </a:r>
            <a:r>
              <a:rPr lang="ru-RU" baseline="-25000">
                <a:latin typeface="Calibri" pitchFamily="34" charset="0"/>
              </a:rPr>
              <a:t>4</a:t>
            </a:r>
            <a:r>
              <a:rPr lang="ru-RU">
                <a:latin typeface="Calibri" pitchFamily="34" charset="0"/>
              </a:rPr>
              <a:t> в сутки</a:t>
            </a:r>
            <a:endParaRPr lang="ru-RU" baseline="-25000">
              <a:latin typeface="Calibri" pitchFamily="34" charset="0"/>
            </a:endParaRPr>
          </a:p>
        </p:txBody>
      </p:sp>
      <p:pic>
        <p:nvPicPr>
          <p:cNvPr id="25606" name="Picture 2" descr="Картинка 30 из 105333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380288" y="4221163"/>
            <a:ext cx="138112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7" name="TextBox 8"/>
          <p:cNvSpPr txBox="1">
            <a:spLocks noChangeArrowheads="1"/>
          </p:cNvSpPr>
          <p:nvPr/>
        </p:nvSpPr>
        <p:spPr bwMode="auto">
          <a:xfrm>
            <a:off x="2627313" y="6237288"/>
            <a:ext cx="62134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</a:rPr>
              <a:t>Этого количества метана хватит, чтобы вскипятить 20 л воды.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25"/>
            <a:ext cx="8229600" cy="989013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ВКЛАД РАЗЛИЧНЫХ ФАКТОРОВ В ФОРМИРОВАНИЕ ОБЩЕГО ПОТОКА МЕТАНА В АТМОСФЕРУ ЗЕМЛИ</a:t>
            </a:r>
            <a:endParaRPr lang="ru-RU" sz="32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27" name="Содержимое 2"/>
          <p:cNvSpPr>
            <a:spLocks noGrp="1"/>
          </p:cNvSpPr>
          <p:nvPr>
            <p:ph idx="1"/>
          </p:nvPr>
        </p:nvSpPr>
        <p:spPr>
          <a:xfrm>
            <a:off x="457200" y="1857375"/>
            <a:ext cx="8229600" cy="4268788"/>
          </a:xfrm>
        </p:spPr>
        <p:txBody>
          <a:bodyPr/>
          <a:lstStyle/>
          <a:p>
            <a:r>
              <a:rPr lang="ru-RU" smtClean="0"/>
              <a:t>Метан – в 20 с лишним раз сильнее, чем углекислый газ влияет на климат!</a:t>
            </a:r>
          </a:p>
        </p:txBody>
      </p:sp>
      <p:pic>
        <p:nvPicPr>
          <p:cNvPr id="26628" name="Picture 2" descr="2.30 Источники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313" y="3357563"/>
            <a:ext cx="4000500" cy="321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4" descr="2.29 Поле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072313" y="2786063"/>
            <a:ext cx="1885950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6" descr="2.27 Тундра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00563" y="4071938"/>
            <a:ext cx="3146425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75" y="357188"/>
            <a:ext cx="6516688" cy="114300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ПЕРВЫЙ СИНТЕЗ МЕТАНА</a:t>
            </a:r>
            <a:endParaRPr lang="ru-RU" sz="40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1" name="Прямоугольник 3"/>
          <p:cNvSpPr>
            <a:spLocks noChangeArrowheads="1"/>
          </p:cNvSpPr>
          <p:nvPr/>
        </p:nvSpPr>
        <p:spPr bwMode="auto">
          <a:xfrm>
            <a:off x="3132138" y="2565400"/>
            <a:ext cx="5543550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Calibri" pitchFamily="34" charset="0"/>
              </a:rPr>
              <a:t>Впервые метан был получен из сероуглерода, при пропускании его вместе с сероводородом через трубки с накаленной медью (Бертло, 1856):</a:t>
            </a:r>
          </a:p>
        </p:txBody>
      </p:sp>
      <p:pic>
        <p:nvPicPr>
          <p:cNvPr id="27652" name="Picture 2" descr="3.1 Бертело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0825" y="620713"/>
            <a:ext cx="2089150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Прямоугольник 5"/>
          <p:cNvSpPr>
            <a:spLocks noChangeArrowheads="1"/>
          </p:cNvSpPr>
          <p:nvPr/>
        </p:nvSpPr>
        <p:spPr bwMode="auto">
          <a:xfrm>
            <a:off x="179388" y="3573463"/>
            <a:ext cx="2447925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alibri" pitchFamily="34" charset="0"/>
              </a:rPr>
              <a:t>Пьер-Эжен-Марселен БЕРТЛО (Berthelot)</a:t>
            </a:r>
            <a:br>
              <a:rPr lang="ru-RU" b="1">
                <a:latin typeface="Calibri" pitchFamily="34" charset="0"/>
              </a:rPr>
            </a:br>
            <a:r>
              <a:rPr lang="ru-RU" b="1">
                <a:latin typeface="Calibri" pitchFamily="34" charset="0"/>
              </a:rPr>
              <a:t>(25.10.1827- 18.3.1907)</a:t>
            </a:r>
          </a:p>
        </p:txBody>
      </p:sp>
      <p:sp>
        <p:nvSpPr>
          <p:cNvPr id="27654" name="TextBox 6"/>
          <p:cNvSpPr txBox="1">
            <a:spLocks noChangeArrowheads="1"/>
          </p:cNvSpPr>
          <p:nvPr/>
        </p:nvSpPr>
        <p:spPr bwMode="auto">
          <a:xfrm>
            <a:off x="2428875" y="1785938"/>
            <a:ext cx="65325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>
                <a:latin typeface="Times New Roman" pitchFamily="18" charset="0"/>
                <a:cs typeface="Times New Roman" pitchFamily="18" charset="0"/>
              </a:rPr>
              <a:t>CS</a:t>
            </a:r>
            <a:r>
              <a:rPr lang="en-US" sz="3600" b="1" baseline="-250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600" b="1">
                <a:latin typeface="Times New Roman" pitchFamily="18" charset="0"/>
                <a:cs typeface="Times New Roman" pitchFamily="18" charset="0"/>
              </a:rPr>
              <a:t>+2H</a:t>
            </a:r>
            <a:r>
              <a:rPr lang="en-US" sz="3600" b="1" baseline="-250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600" b="1">
                <a:latin typeface="Times New Roman" pitchFamily="18" charset="0"/>
                <a:cs typeface="Times New Roman" pitchFamily="18" charset="0"/>
              </a:rPr>
              <a:t>S + 8Cu = CH</a:t>
            </a:r>
            <a:r>
              <a:rPr lang="en-US" sz="3600" b="1" baseline="-2500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en-US" sz="3600" b="1">
                <a:latin typeface="Times New Roman" pitchFamily="18" charset="0"/>
                <a:cs typeface="Times New Roman" pitchFamily="18" charset="0"/>
              </a:rPr>
              <a:t>+ 4Cu</a:t>
            </a:r>
            <a:r>
              <a:rPr lang="en-US" sz="3600" b="1" baseline="-250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600" b="1">
                <a:latin typeface="Times New Roman" pitchFamily="18" charset="0"/>
                <a:cs typeface="Times New Roman" pitchFamily="18" charset="0"/>
              </a:rPr>
              <a:t>S</a:t>
            </a:r>
            <a:endParaRPr lang="ru-RU" sz="36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0313" y="274638"/>
            <a:ext cx="6186487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РЕАКЦИЯ САБАТЬЕ</a:t>
            </a:r>
            <a:endParaRPr lang="ru-RU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5" name="Содержимое 2"/>
          <p:cNvSpPr>
            <a:spLocks noGrp="1"/>
          </p:cNvSpPr>
          <p:nvPr>
            <p:ph idx="1"/>
          </p:nvPr>
        </p:nvSpPr>
        <p:spPr>
          <a:xfrm>
            <a:off x="571500" y="3500438"/>
            <a:ext cx="8229600" cy="2840037"/>
          </a:xfrm>
        </p:spPr>
        <p:txBody>
          <a:bodyPr/>
          <a:lstStyle/>
          <a:p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Система на основе реакции Сабатье может производить до 2 тыс. л. воды в год из побочных продуктов систем производства кислорода и удаления углекислого газа на станции. Процесс назван в честь Поля Сабатье, нобелевского лауреата по химии 1912 года.</a:t>
            </a:r>
          </a:p>
        </p:txBody>
      </p:sp>
      <p:pic>
        <p:nvPicPr>
          <p:cNvPr id="28676" name="Picture 2" descr="Файл:Sabatier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625" y="357188"/>
            <a:ext cx="19050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7" name="TextBox 4"/>
          <p:cNvSpPr txBox="1">
            <a:spLocks noChangeArrowheads="1"/>
          </p:cNvSpPr>
          <p:nvPr/>
        </p:nvSpPr>
        <p:spPr bwMode="auto">
          <a:xfrm>
            <a:off x="2500313" y="1428750"/>
            <a:ext cx="6643687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Calibri" pitchFamily="34" charset="0"/>
              </a:rPr>
              <a:t>На МКС запущено новое оборудование, которое будет поддерживать систему восстановления воды на МКС.</a:t>
            </a:r>
          </a:p>
        </p:txBody>
      </p:sp>
      <p:sp>
        <p:nvSpPr>
          <p:cNvPr id="28678" name="TextBox 6"/>
          <p:cNvSpPr txBox="1">
            <a:spLocks noChangeArrowheads="1"/>
          </p:cNvSpPr>
          <p:nvPr/>
        </p:nvSpPr>
        <p:spPr bwMode="auto">
          <a:xfrm>
            <a:off x="357188" y="6215063"/>
            <a:ext cx="42497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</a:rPr>
              <a:t>05.11.1854 Каркассон – 14.08.1941 Тулуза</a:t>
            </a:r>
          </a:p>
        </p:txBody>
      </p:sp>
      <p:sp>
        <p:nvSpPr>
          <p:cNvPr id="28679" name="Прямоугольник 7"/>
          <p:cNvSpPr>
            <a:spLocks noChangeArrowheads="1"/>
          </p:cNvSpPr>
          <p:nvPr/>
        </p:nvSpPr>
        <p:spPr bwMode="auto">
          <a:xfrm>
            <a:off x="2428875" y="2786063"/>
            <a:ext cx="6564313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4400" b="1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4400" b="1" baseline="-250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400" b="1">
                <a:latin typeface="Times New Roman" pitchFamily="18" charset="0"/>
                <a:cs typeface="Times New Roman" pitchFamily="18" charset="0"/>
              </a:rPr>
              <a:t> + 4</a:t>
            </a:r>
            <a:r>
              <a:rPr lang="en-US" sz="4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4400" b="1" baseline="-250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400" b="1">
                <a:latin typeface="Times New Roman" pitchFamily="18" charset="0"/>
                <a:cs typeface="Times New Roman" pitchFamily="18" charset="0"/>
              </a:rPr>
              <a:t> → </a:t>
            </a:r>
            <a:r>
              <a:rPr lang="en-US" sz="4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4400" b="1" baseline="-250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4400" b="1">
                <a:latin typeface="Times New Roman" pitchFamily="18" charset="0"/>
                <a:cs typeface="Times New Roman" pitchFamily="18" charset="0"/>
              </a:rPr>
              <a:t> + 2H</a:t>
            </a:r>
            <a:r>
              <a:rPr lang="en-US" sz="4400" b="1" baseline="-250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400" b="1">
                <a:latin typeface="Times New Roman" pitchFamily="18" charset="0"/>
                <a:cs typeface="Times New Roman" pitchFamily="18" charset="0"/>
              </a:rPr>
              <a:t>O</a:t>
            </a:r>
            <a:endParaRPr lang="ru-RU" sz="44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9699" name="Picture 4" descr="Картинка 9 из 11953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58750" y="0"/>
            <a:ext cx="9302750" cy="698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Прямоугольник 4"/>
          <p:cNvSpPr>
            <a:spLocks noChangeArrowheads="1"/>
          </p:cNvSpPr>
          <p:nvPr/>
        </p:nvSpPr>
        <p:spPr bwMode="auto">
          <a:xfrm>
            <a:off x="2571750" y="1143000"/>
            <a:ext cx="42148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chemeClr val="bg1"/>
                </a:solidFill>
                <a:latin typeface="Calibri" pitchFamily="34" charset="0"/>
              </a:rPr>
              <a:t>С</a:t>
            </a:r>
            <a:r>
              <a:rPr lang="en-US" sz="2800">
                <a:solidFill>
                  <a:schemeClr val="bg1"/>
                </a:solidFill>
                <a:latin typeface="Calibri" pitchFamily="34" charset="0"/>
              </a:rPr>
              <a:t>O</a:t>
            </a:r>
            <a:r>
              <a:rPr lang="en-US" sz="2800" baseline="-25000">
                <a:solidFill>
                  <a:schemeClr val="bg1"/>
                </a:solidFill>
                <a:latin typeface="Calibri" pitchFamily="34" charset="0"/>
              </a:rPr>
              <a:t>2</a:t>
            </a:r>
            <a:r>
              <a:rPr lang="en-US" sz="2800">
                <a:solidFill>
                  <a:schemeClr val="bg1"/>
                </a:solidFill>
                <a:latin typeface="Calibri" pitchFamily="34" charset="0"/>
              </a:rPr>
              <a:t> + 4H</a:t>
            </a:r>
            <a:r>
              <a:rPr lang="en-US" sz="2800" baseline="-25000">
                <a:solidFill>
                  <a:schemeClr val="bg1"/>
                </a:solidFill>
                <a:latin typeface="Calibri" pitchFamily="34" charset="0"/>
              </a:rPr>
              <a:t>2</a:t>
            </a:r>
            <a:r>
              <a:rPr lang="en-US" sz="2800">
                <a:solidFill>
                  <a:schemeClr val="bg1"/>
                </a:solidFill>
                <a:latin typeface="Calibri" pitchFamily="34" charset="0"/>
              </a:rPr>
              <a:t> → CH</a:t>
            </a:r>
            <a:r>
              <a:rPr lang="en-US" sz="2800" baseline="-25000">
                <a:solidFill>
                  <a:schemeClr val="bg1"/>
                </a:solidFill>
                <a:latin typeface="Calibri" pitchFamily="34" charset="0"/>
              </a:rPr>
              <a:t>4</a:t>
            </a:r>
            <a:r>
              <a:rPr lang="en-US" sz="2800">
                <a:solidFill>
                  <a:schemeClr val="bg1"/>
                </a:solidFill>
                <a:latin typeface="Calibri" pitchFamily="34" charset="0"/>
              </a:rPr>
              <a:t> + 2H</a:t>
            </a:r>
            <a:r>
              <a:rPr lang="en-US" sz="2800" baseline="-25000">
                <a:solidFill>
                  <a:schemeClr val="bg1"/>
                </a:solidFill>
                <a:latin typeface="Calibri" pitchFamily="34" charset="0"/>
              </a:rPr>
              <a:t>2</a:t>
            </a:r>
            <a:r>
              <a:rPr lang="en-US" sz="2800">
                <a:solidFill>
                  <a:schemeClr val="bg1"/>
                </a:solidFill>
                <a:latin typeface="Calibri" pitchFamily="34" charset="0"/>
              </a:rPr>
              <a:t>O</a:t>
            </a:r>
            <a:endParaRPr lang="ru-RU" sz="280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СПОСОБЫ ПОЛУЧЕНИЯ МЕТАНА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072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sz="36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6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C+2H</a:t>
            </a:r>
            <a:r>
              <a:rPr lang="ru-RU" sz="3600" b="1" baseline="-250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6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=CH</a:t>
            </a:r>
            <a:r>
              <a:rPr lang="ru-RU" sz="3600" b="1" baseline="-250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>
              <a:buFont typeface="Wingdings" pitchFamily="2" charset="2"/>
              <a:buChar char="Ø"/>
            </a:pPr>
            <a:r>
              <a:rPr lang="ru-RU" sz="3600" baseline="-250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ru-RU" sz="3600" b="1" baseline="-250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COONa +NaO</a:t>
            </a:r>
            <a:r>
              <a:rPr lang="ru-RU" sz="36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=Na</a:t>
            </a:r>
            <a:r>
              <a:rPr lang="ru-RU" sz="3600" baseline="-2500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CO</a:t>
            </a:r>
            <a:r>
              <a:rPr lang="ru-RU" sz="3600" baseline="-2500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 + </a:t>
            </a:r>
            <a:r>
              <a:rPr lang="ru-RU" sz="36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ru-RU" sz="3600" b="1" baseline="-250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3600" b="1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3600" i="1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6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ru-RU" sz="3600" b="1" baseline="-250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Hal + Mg = </a:t>
            </a:r>
            <a:r>
              <a:rPr lang="ru-RU" sz="36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ru-RU" sz="3600" b="1" baseline="-250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MgHal</a:t>
            </a:r>
            <a:br>
              <a:rPr lang="ru-RU" sz="36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6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ru-RU" sz="3600" b="1" baseline="-250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MgHal + </a:t>
            </a:r>
            <a:r>
              <a:rPr lang="ru-RU" sz="36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Cl = </a:t>
            </a:r>
            <a:r>
              <a:rPr lang="ru-RU" sz="36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ru-RU" sz="3600" b="1" baseline="-250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 + MgClHal </a:t>
            </a:r>
          </a:p>
          <a:p>
            <a:pPr>
              <a:buFont typeface="Wingdings" pitchFamily="2" charset="2"/>
              <a:buChar char="Ø"/>
            </a:pP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    Al</a:t>
            </a:r>
            <a:r>
              <a:rPr lang="ru-RU" sz="3600" baseline="-2500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36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3600" b="1" baseline="-250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 +12</a:t>
            </a:r>
            <a:r>
              <a:rPr lang="ru-RU" sz="36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3600" baseline="-2500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O = 4Al(OH)</a:t>
            </a:r>
            <a:r>
              <a:rPr lang="ru-RU" sz="3600" baseline="-2500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   +3</a:t>
            </a:r>
            <a:r>
              <a:rPr lang="ru-RU" sz="36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ru-RU" sz="3600" b="1" baseline="-250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360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ПРОМЫШЛЕННЫЕ СПОСОБЫ ПОЛУЧЕНИЯ АЛКАНОВ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100" name="Picture 2" descr="http://www.regional-studies.ru/sites/default/files/img/npz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643063"/>
            <a:ext cx="9144000" cy="527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ЛАБОРАТОРНАЯ РАБОТА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3" y="1571625"/>
            <a:ext cx="7286625" cy="5286375"/>
          </a:xfrm>
        </p:spPr>
        <p:txBody>
          <a:bodyPr rtlCol="0">
            <a:normAutofit fontScale="85000"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1. Нагрейте смесь обезвоженного ацетата натрия с натронной известью  в согнутой трубке.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2. Внесите короткий кончик трубки в пламя спиртовки, наблюдайте горение образующегося метана.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3. Осторожно поместите не предметное стекло крошку реакционной смеси из трубки после окончания реакции.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4.Рядом поместите каплю соляной кислоты и с помощью стеклянной палочки соедините её с крупицей порошка на стекле. Что наблюдаете? Объясните.</a:t>
            </a:r>
          </a:p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31748" name="Picture 2" descr="http://him.1september.ru/2004/45/6-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429500" y="1143000"/>
            <a:ext cx="14573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9" name="Прямоугольник 4"/>
          <p:cNvSpPr>
            <a:spLocks noChangeArrowheads="1"/>
          </p:cNvSpPr>
          <p:nvPr/>
        </p:nvSpPr>
        <p:spPr bwMode="auto">
          <a:xfrm>
            <a:off x="2357438" y="1071563"/>
            <a:ext cx="6286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u="sng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ПОЛУЧЕНИЕ МЕТАНА МЕТОДОМ ДЮМА</a:t>
            </a:r>
            <a:endParaRPr lang="ru-RU">
              <a:latin typeface="Calibri" pitchFamily="34" charset="0"/>
            </a:endParaRPr>
          </a:p>
        </p:txBody>
      </p:sp>
      <p:pic>
        <p:nvPicPr>
          <p:cNvPr id="31750" name="Picture 4" descr="http://him.1september.ru/2004/45/sverh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97325" y="-136525"/>
            <a:ext cx="1047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1" name="Picture 6" descr="http://him.1september.ru/2004/45/sverh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97325" y="-136525"/>
            <a:ext cx="1047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313"/>
            <a:ext cx="8229600" cy="4768850"/>
          </a:xfrm>
        </p:spPr>
        <p:txBody>
          <a:bodyPr rtlCol="0">
            <a:normAutofit fontScale="850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Метан в лаборатории получается при взаимодействии ацетата натрия (калия) с твердым </a:t>
            </a:r>
            <a:r>
              <a:rPr lang="ru-RU" dirty="0" err="1" smtClean="0"/>
              <a:t>гидроксидом</a:t>
            </a:r>
            <a:r>
              <a:rPr lang="ru-RU" dirty="0" smtClean="0"/>
              <a:t> натрия при нагревании.</a:t>
            </a:r>
          </a:p>
          <a:p>
            <a:pPr fontAlgn="auto">
              <a:spcAft>
                <a:spcPts val="0"/>
              </a:spcAft>
              <a:defRPr/>
            </a:pPr>
            <a:r>
              <a:rPr lang="pl-PL" sz="3300" dirty="0" smtClean="0"/>
              <a:t>СН</a:t>
            </a:r>
            <a:r>
              <a:rPr lang="pl-PL" sz="3300" baseline="-25000" dirty="0" smtClean="0"/>
              <a:t>3</a:t>
            </a:r>
            <a:r>
              <a:rPr lang="pl-PL" sz="3300" dirty="0" smtClean="0"/>
              <a:t>СООNa + NaOH = CH</a:t>
            </a:r>
            <a:r>
              <a:rPr lang="pl-PL" sz="3300" baseline="-25000" dirty="0" smtClean="0"/>
              <a:t>4</a:t>
            </a:r>
            <a:r>
              <a:rPr lang="pl-PL" sz="3300" dirty="0" smtClean="0"/>
              <a:t> + Na</a:t>
            </a:r>
            <a:r>
              <a:rPr lang="pl-PL" sz="3300" baseline="-25000" dirty="0" smtClean="0"/>
              <a:t>2</a:t>
            </a:r>
            <a:r>
              <a:rPr lang="pl-PL" sz="3300" dirty="0" smtClean="0"/>
              <a:t>СО</a:t>
            </a:r>
            <a:r>
              <a:rPr lang="pl-PL" sz="3300" baseline="-25000" dirty="0" smtClean="0"/>
              <a:t>3</a:t>
            </a:r>
            <a:r>
              <a:rPr lang="pl-PL" sz="3300" dirty="0" smtClean="0"/>
              <a:t>,</a:t>
            </a:r>
            <a:br>
              <a:rPr lang="pl-PL" sz="3300" dirty="0" smtClean="0"/>
            </a:br>
            <a:r>
              <a:rPr lang="pl-PL" sz="3300" dirty="0" smtClean="0"/>
              <a:t>CH</a:t>
            </a:r>
            <a:r>
              <a:rPr lang="pl-PL" sz="3300" baseline="-25000" dirty="0" smtClean="0"/>
              <a:t>4</a:t>
            </a:r>
            <a:r>
              <a:rPr lang="pl-PL" sz="3300" dirty="0" smtClean="0"/>
              <a:t> + 2O</a:t>
            </a:r>
            <a:r>
              <a:rPr lang="pl-PL" sz="3300" baseline="-25000" dirty="0" smtClean="0"/>
              <a:t>2</a:t>
            </a:r>
            <a:r>
              <a:rPr lang="pl-PL" sz="3300" dirty="0" smtClean="0"/>
              <a:t> = CO</a:t>
            </a:r>
            <a:r>
              <a:rPr lang="pl-PL" sz="3300" baseline="-25000" dirty="0" smtClean="0"/>
              <a:t>2</a:t>
            </a:r>
            <a:r>
              <a:rPr lang="pl-PL" sz="3300" dirty="0" smtClean="0"/>
              <a:t> + 2H</a:t>
            </a:r>
            <a:r>
              <a:rPr lang="pl-PL" sz="3300" baseline="-25000" dirty="0" smtClean="0"/>
              <a:t>2</a:t>
            </a:r>
            <a:r>
              <a:rPr lang="pl-PL" sz="3300" dirty="0" smtClean="0"/>
              <a:t>О</a:t>
            </a:r>
            <a:endParaRPr lang="ru-RU" sz="3300" dirty="0" smtClean="0"/>
          </a:p>
          <a:p>
            <a:pPr fontAlgn="auto">
              <a:spcAft>
                <a:spcPts val="0"/>
              </a:spcAft>
              <a:defRPr/>
            </a:pPr>
            <a:r>
              <a:rPr lang="en-US" sz="3300" dirty="0" smtClean="0"/>
              <a:t>Na</a:t>
            </a:r>
            <a:r>
              <a:rPr lang="en-US" sz="3300" baseline="-25000" dirty="0" smtClean="0"/>
              <a:t>2</a:t>
            </a:r>
            <a:r>
              <a:rPr lang="en-US" sz="3300" dirty="0" smtClean="0"/>
              <a:t>CO</a:t>
            </a:r>
            <a:r>
              <a:rPr lang="en-US" sz="3300" baseline="-25000" dirty="0" smtClean="0"/>
              <a:t>3</a:t>
            </a:r>
            <a:r>
              <a:rPr lang="en-US" sz="3300" dirty="0" smtClean="0"/>
              <a:t> + 2HCl =  2 </a:t>
            </a:r>
            <a:r>
              <a:rPr lang="en-US" sz="3300" dirty="0" err="1" smtClean="0"/>
              <a:t>NaCl</a:t>
            </a:r>
            <a:r>
              <a:rPr lang="en-US" sz="3300" dirty="0" smtClean="0"/>
              <a:t> + H</a:t>
            </a:r>
            <a:r>
              <a:rPr lang="en-US" sz="3300" baseline="-25000" dirty="0" smtClean="0"/>
              <a:t>2</a:t>
            </a:r>
            <a:r>
              <a:rPr lang="en-US" sz="3300" dirty="0" smtClean="0"/>
              <a:t>O + CO</a:t>
            </a:r>
            <a:r>
              <a:rPr lang="en-US" sz="3300" baseline="-25000" dirty="0" smtClean="0"/>
              <a:t>2</a:t>
            </a:r>
            <a:endParaRPr lang="ru-RU" sz="3300" baseline="-25000" dirty="0" smtClean="0"/>
          </a:p>
          <a:p>
            <a:pPr fontAlgn="auto">
              <a:spcAft>
                <a:spcPts val="0"/>
              </a:spcAft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 </a:t>
            </a:r>
            <a:r>
              <a:rPr lang="ru-RU" dirty="0" err="1" smtClean="0"/>
              <a:t>Гидроксид</a:t>
            </a:r>
            <a:r>
              <a:rPr lang="ru-RU" dirty="0" smtClean="0"/>
              <a:t> кальция (гашеная известь) </a:t>
            </a:r>
            <a:r>
              <a:rPr lang="ru-RU" dirty="0" err="1" smtClean="0"/>
              <a:t>Са</a:t>
            </a:r>
            <a:r>
              <a:rPr lang="ru-RU" dirty="0" smtClean="0"/>
              <a:t>(ОН)</a:t>
            </a:r>
            <a:r>
              <a:rPr lang="ru-RU" baseline="-25000" dirty="0" smtClean="0"/>
              <a:t>2</a:t>
            </a:r>
            <a:r>
              <a:rPr lang="ru-RU" dirty="0" smtClean="0"/>
              <a:t> в реакцию не вступает и применяется здесь как </a:t>
            </a:r>
            <a:r>
              <a:rPr lang="ru-RU" dirty="0" err="1" smtClean="0"/>
              <a:t>водопоглощающее</a:t>
            </a:r>
            <a:r>
              <a:rPr lang="ru-RU" dirty="0" smtClean="0"/>
              <a:t> средство. Метан – газ, бесцветный, легче воздуха, горит слабым светящимся пламенем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313" y="1500188"/>
          <a:ext cx="5929312" cy="4232275"/>
        </p:xfrm>
        <a:graphic>
          <a:graphicData uri="http://schemas.openxmlformats.org/drawingml/2006/table">
            <a:tbl>
              <a:tblPr/>
              <a:tblGrid>
                <a:gridCol w="1071562"/>
                <a:gridCol w="2357438"/>
                <a:gridCol w="928687"/>
                <a:gridCol w="714375"/>
                <a:gridCol w="857250"/>
              </a:tblGrid>
              <a:tr h="831850">
                <a:tc gridSpan="2">
                  <a:txBody>
                    <a:bodyPr/>
                    <a:lstStyle/>
                    <a:p>
                      <a:pPr marL="4572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СПОСОБЫ ПОЛУЧЕНИЯ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МЕТАН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ОСТАЛЬНЫЕ АЛКАНЫ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0050">
                <a:tc rowSpan="3">
                  <a:txBody>
                    <a:bodyPr/>
                    <a:lstStyle/>
                    <a:p>
                      <a:pPr marL="4572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Промышленные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Переработка нефти, газа, каменного угля.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00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Крекинг углеводородов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00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Синтетические способы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0025">
                <a:tc rowSpan="8">
                  <a:txBody>
                    <a:bodyPr/>
                    <a:lstStyle/>
                    <a:p>
                      <a:pPr marL="4572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Лабораторные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Реакция Вюрца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00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Реакция Дюма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00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Способ Кольбе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00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Гидролиз реактива Гриньяра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00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Восстановление галогеналканов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00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Восстановление йодалканов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00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Восстановление непредельных соединений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00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Гидролиз карбида алюминия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3864" name="Рисунок 2" descr="Франсуа Огюст Виктор Гриньяр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43813" y="571500"/>
            <a:ext cx="1314450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65" name="Рисунок 3" descr="Адольф Вильгельм Герман Кольбе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86500" y="571500"/>
            <a:ext cx="1343025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66" name="Рисунок 4" descr="Жан Батист Андре Дюма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86500" y="2500313"/>
            <a:ext cx="1352550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67" name="Рисунок 5" descr="Шарль Адольф Вюрц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643813" y="2500313"/>
            <a:ext cx="1370012" cy="174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68" name="Рисунок 6" descr="Картинка 1 из 109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286500" y="4286250"/>
            <a:ext cx="2686050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142875" y="366713"/>
            <a:ext cx="6215063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1200" b="1">
                <a:ea typeface="Times New Roman" pitchFamily="18" charset="0"/>
              </a:rPr>
              <a:t>Получение алканов</a:t>
            </a:r>
            <a:r>
              <a:rPr lang="ru-RU" sz="1200">
                <a:ea typeface="Times New Roman" pitchFamily="18" charset="0"/>
              </a:rPr>
              <a:t>.    </a:t>
            </a:r>
            <a:r>
              <a:rPr lang="ru-RU" sz="2000" b="1">
                <a:solidFill>
                  <a:srgbClr val="604A7B"/>
                </a:solidFill>
                <a:latin typeface="Times New Roman" pitchFamily="18" charset="0"/>
                <a:ea typeface="Times New Roman" pitchFamily="18" charset="0"/>
                <a:hlinkClick r:id="rId7" action="ppaction://hlinkfile"/>
              </a:rPr>
              <a:t>Самостоятельная работа учеников </a:t>
            </a:r>
            <a:r>
              <a:rPr lang="ru-RU" sz="1200">
                <a:ea typeface="Times New Roman" pitchFamily="18" charset="0"/>
              </a:rPr>
              <a:t>10в кл.</a:t>
            </a:r>
            <a:r>
              <a:rPr lang="ru-RU" sz="1200" baseline="-30000">
                <a:ea typeface="Times New Roman" pitchFamily="18" charset="0"/>
              </a:rPr>
              <a:t>-----------------------------------------------------------------------------------------</a:t>
            </a:r>
            <a:endParaRPr lang="ru-RU" sz="900"/>
          </a:p>
          <a:p>
            <a:pPr eaLnBrk="0" hangingPunct="0"/>
            <a:r>
              <a:rPr lang="ru-RU" sz="1200">
                <a:cs typeface="Times New Roman" pitchFamily="18" charset="0"/>
              </a:rPr>
              <a:t>1.Заполните таблицу: поставьте  «+ «, если этим способом возможно получить углеводород и «- «, если нельзя.</a:t>
            </a:r>
            <a:endParaRPr lang="ru-RU" sz="900"/>
          </a:p>
          <a:p>
            <a:pPr eaLnBrk="0" hangingPunct="0"/>
            <a:endParaRPr lang="ru-RU"/>
          </a:p>
        </p:txBody>
      </p:sp>
      <p:sp>
        <p:nvSpPr>
          <p:cNvPr id="33870" name="Rectangle 7"/>
          <p:cNvSpPr>
            <a:spLocks noChangeArrowheads="1"/>
          </p:cNvSpPr>
          <p:nvPr/>
        </p:nvSpPr>
        <p:spPr bwMode="auto">
          <a:xfrm>
            <a:off x="457200" y="2352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200">
                <a:ea typeface="Times New Roman" pitchFamily="18" charset="0"/>
              </a:rPr>
              <a:t> </a:t>
            </a:r>
            <a:endParaRPr lang="ru-RU">
              <a:ea typeface="Times New Roman" pitchFamily="18" charset="0"/>
            </a:endParaRPr>
          </a:p>
        </p:txBody>
      </p:sp>
      <p:sp>
        <p:nvSpPr>
          <p:cNvPr id="33871" name="Rectangle 8"/>
          <p:cNvSpPr>
            <a:spLocks noChangeArrowheads="1"/>
          </p:cNvSpPr>
          <p:nvPr/>
        </p:nvSpPr>
        <p:spPr bwMode="auto">
          <a:xfrm>
            <a:off x="457200" y="4248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200">
                <a:ea typeface="Times New Roman" pitchFamily="18" charset="0"/>
              </a:rPr>
              <a:t> </a:t>
            </a:r>
            <a:endParaRPr lang="ru-RU">
              <a:ea typeface="Times New Roman" pitchFamily="18" charset="0"/>
            </a:endParaRPr>
          </a:p>
        </p:txBody>
      </p:sp>
      <p:sp>
        <p:nvSpPr>
          <p:cNvPr id="33872" name="Rectangle 9"/>
          <p:cNvSpPr>
            <a:spLocks noChangeArrowheads="1"/>
          </p:cNvSpPr>
          <p:nvPr/>
        </p:nvSpPr>
        <p:spPr bwMode="auto">
          <a:xfrm>
            <a:off x="457200" y="5981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200">
                <a:ea typeface="Times New Roman" pitchFamily="18" charset="0"/>
              </a:rPr>
              <a:t> </a:t>
            </a:r>
            <a:endParaRPr lang="ru-RU">
              <a:ea typeface="Times New Roman" pitchFamily="18" charset="0"/>
            </a:endParaRPr>
          </a:p>
        </p:txBody>
      </p:sp>
      <p:sp>
        <p:nvSpPr>
          <p:cNvPr id="33873" name="Rectangle 10"/>
          <p:cNvSpPr>
            <a:spLocks noChangeArrowheads="1"/>
          </p:cNvSpPr>
          <p:nvPr/>
        </p:nvSpPr>
        <p:spPr bwMode="auto">
          <a:xfrm>
            <a:off x="457200" y="7658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200">
                <a:ea typeface="Times New Roman" pitchFamily="18" charset="0"/>
              </a:rPr>
              <a:t> </a:t>
            </a:r>
            <a:endParaRPr lang="ru-RU">
              <a:ea typeface="Times New Roman" pitchFamily="18" charset="0"/>
            </a:endParaRPr>
          </a:p>
        </p:txBody>
      </p:sp>
      <p:sp>
        <p:nvSpPr>
          <p:cNvPr id="33874" name="Rectangle 11"/>
          <p:cNvSpPr>
            <a:spLocks noChangeArrowheads="1"/>
          </p:cNvSpPr>
          <p:nvPr/>
        </p:nvSpPr>
        <p:spPr bwMode="auto">
          <a:xfrm>
            <a:off x="457200" y="93630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200">
                <a:ea typeface="Times New Roman" pitchFamily="18" charset="0"/>
              </a:rPr>
              <a:t/>
            </a:r>
            <a:br>
              <a:rPr lang="ru-RU" sz="1200">
                <a:ea typeface="Times New Roman" pitchFamily="18" charset="0"/>
              </a:rPr>
            </a:br>
            <a:endParaRPr lang="ru-RU" sz="900">
              <a:ea typeface="Times New Roman" pitchFamily="18" charset="0"/>
            </a:endParaRPr>
          </a:p>
          <a:p>
            <a:pPr eaLnBrk="0" hangingPunct="0"/>
            <a:r>
              <a:rPr lang="ru-RU" sz="1200">
                <a:ea typeface="Times New Roman" pitchFamily="18" charset="0"/>
              </a:rPr>
              <a:t>2.Рассчитай объем воздуха, который был израсходован в ходе лабораторной работы на горение метана, учитывая, что каждая группа сожгла примерно 200 мл метана. (Условия в кабинете: температура +24С, давление 98кПа.) Приведи только математические расчеты:</a:t>
            </a:r>
            <a:endParaRPr lang="ru-RU" sz="900"/>
          </a:p>
          <a:p>
            <a:pPr eaLnBrk="0" hangingPunct="0"/>
            <a:r>
              <a:rPr lang="ru-RU" sz="1200" baseline="-30000">
                <a:cs typeface="Times New Roman" pitchFamily="18" charset="0"/>
              </a:rPr>
              <a:t>-----------------------------------------------------------------------------------------------------------------------------------------------------------------------------------------------------------------------------------------------------------------</a:t>
            </a:r>
            <a:endParaRPr lang="ru-RU" sz="900"/>
          </a:p>
          <a:p>
            <a:pPr eaLnBrk="0" hangingPunct="0"/>
            <a:r>
              <a:rPr lang="ru-RU" sz="1200">
                <a:cs typeface="Times New Roman" pitchFamily="18" charset="0"/>
              </a:rPr>
              <a:t>3.Под портретом  поставь номер способа получения алканов, к которому имел отношение изображенный ученый.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481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4820" name="Picture 2" descr="Картинка 1 из 4390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57188" y="-841375"/>
            <a:ext cx="9715501" cy="784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88"/>
            <a:ext cx="4043363" cy="257175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ПРИРОДНЫЕ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ИСТОЧНИКИ: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Нефть, газ</a:t>
            </a:r>
          </a:p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4" name="Picture 2" descr="http://natali221272.narod.ru/_peregonka_nefti/56627_2.jpg?rand=1185868944774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4000496" y="642918"/>
            <a:ext cx="4728243" cy="2428892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/>
          </a:extLst>
        </p:spPr>
      </p:pic>
      <p:pic>
        <p:nvPicPr>
          <p:cNvPr id="27650" name="Picture 2" descr="http://im8-tub-ru.yandex.net/i?id=432561949-52-72&amp;n=1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34" y="3500438"/>
            <a:ext cx="3857652" cy="2893239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27654" name="Picture 6" descr="Картинка 9 из 12111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929190" y="3549535"/>
            <a:ext cx="3735668" cy="2879861"/>
          </a:xfrm>
          <a:prstGeom prst="rect">
            <a:avLst/>
          </a:prstGeom>
          <a:noFill/>
          <a:effectLst>
            <a:softEdge rad="3175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ПЕРЕРАБОТКА НЕФТИ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7" name="Содержимое 2"/>
          <p:cNvSpPr>
            <a:spLocks noGrp="1"/>
          </p:cNvSpPr>
          <p:nvPr>
            <p:ph idx="1"/>
          </p:nvPr>
        </p:nvSpPr>
        <p:spPr>
          <a:xfrm>
            <a:off x="4859338" y="1600200"/>
            <a:ext cx="3827462" cy="4525963"/>
          </a:xfrm>
        </p:spPr>
        <p:txBody>
          <a:bodyPr/>
          <a:lstStyle/>
          <a:p>
            <a:r>
              <a:rPr lang="ru-RU" smtClean="0"/>
              <a:t>Бензин: С</a:t>
            </a:r>
            <a:r>
              <a:rPr lang="ru-RU" sz="1800" smtClean="0"/>
              <a:t>5</a:t>
            </a:r>
            <a:r>
              <a:rPr lang="ru-RU" smtClean="0"/>
              <a:t>-С</a:t>
            </a:r>
            <a:r>
              <a:rPr lang="ru-RU" sz="1800" smtClean="0"/>
              <a:t>11 </a:t>
            </a:r>
          </a:p>
          <a:p>
            <a:r>
              <a:rPr lang="ru-RU" smtClean="0"/>
              <a:t>Лигроин: С</a:t>
            </a:r>
            <a:r>
              <a:rPr lang="ru-RU" sz="1800" smtClean="0"/>
              <a:t>8</a:t>
            </a:r>
            <a:r>
              <a:rPr lang="ru-RU" smtClean="0"/>
              <a:t>-С</a:t>
            </a:r>
            <a:r>
              <a:rPr lang="ru-RU" sz="1800" smtClean="0"/>
              <a:t>14</a:t>
            </a:r>
          </a:p>
          <a:p>
            <a:r>
              <a:rPr lang="ru-RU" smtClean="0"/>
              <a:t>Керосин:С</a:t>
            </a:r>
            <a:r>
              <a:rPr lang="ru-RU" sz="1800" smtClean="0"/>
              <a:t>12</a:t>
            </a:r>
            <a:r>
              <a:rPr lang="ru-RU" smtClean="0"/>
              <a:t>-С</a:t>
            </a:r>
            <a:r>
              <a:rPr lang="ru-RU" sz="1800" smtClean="0"/>
              <a:t>14</a:t>
            </a:r>
          </a:p>
          <a:p>
            <a:r>
              <a:rPr lang="ru-RU" smtClean="0"/>
              <a:t>Газойль (дизельное топливо): С</a:t>
            </a:r>
            <a:r>
              <a:rPr lang="ru-RU" sz="1800" smtClean="0"/>
              <a:t>13</a:t>
            </a:r>
            <a:r>
              <a:rPr lang="ru-RU" smtClean="0"/>
              <a:t> –С</a:t>
            </a:r>
            <a:r>
              <a:rPr lang="ru-RU" sz="1800" smtClean="0"/>
              <a:t>19</a:t>
            </a:r>
          </a:p>
          <a:p>
            <a:r>
              <a:rPr lang="ru-RU" smtClean="0"/>
              <a:t>Мазут:С</a:t>
            </a:r>
            <a:r>
              <a:rPr lang="ru-RU" sz="1800" smtClean="0"/>
              <a:t>18</a:t>
            </a:r>
            <a:r>
              <a:rPr lang="ru-RU" smtClean="0"/>
              <a:t>-С</a:t>
            </a:r>
            <a:r>
              <a:rPr lang="ru-RU" sz="1800" smtClean="0"/>
              <a:t>50</a:t>
            </a:r>
            <a:endParaRPr lang="ru-RU" smtClean="0"/>
          </a:p>
        </p:txBody>
      </p:sp>
      <p:pic>
        <p:nvPicPr>
          <p:cNvPr id="6148" name="Picture 2" descr="http://img.repetiruem.ru/upload/referat_media/176/21176image7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825" y="1557338"/>
            <a:ext cx="453390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КРЕКИНГ АЛКАНОВ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1" name="Содержимое 2"/>
          <p:cNvSpPr>
            <a:spLocks noGrp="1"/>
          </p:cNvSpPr>
          <p:nvPr>
            <p:ph idx="1"/>
          </p:nvPr>
        </p:nvSpPr>
        <p:spPr>
          <a:xfrm>
            <a:off x="323850" y="1600200"/>
            <a:ext cx="8569325" cy="4525963"/>
          </a:xfrm>
        </p:spPr>
        <p:txBody>
          <a:bodyPr/>
          <a:lstStyle/>
          <a:p>
            <a:r>
              <a:rPr lang="ru-RU" smtClean="0"/>
              <a:t>СН</a:t>
            </a:r>
            <a:r>
              <a:rPr lang="ru-RU" baseline="-25000" smtClean="0"/>
              <a:t>3</a:t>
            </a:r>
            <a:r>
              <a:rPr lang="ru-RU" smtClean="0"/>
              <a:t>-СН</a:t>
            </a:r>
            <a:r>
              <a:rPr lang="ru-RU" baseline="-25000" smtClean="0"/>
              <a:t>2</a:t>
            </a:r>
            <a:r>
              <a:rPr lang="ru-RU" smtClean="0"/>
              <a:t>-СН</a:t>
            </a:r>
            <a:r>
              <a:rPr lang="ru-RU" baseline="-25000" smtClean="0"/>
              <a:t>2</a:t>
            </a:r>
            <a:r>
              <a:rPr lang="ru-RU" smtClean="0"/>
              <a:t>-СН</a:t>
            </a:r>
            <a:r>
              <a:rPr lang="ru-RU" baseline="-25000" smtClean="0"/>
              <a:t>2</a:t>
            </a:r>
            <a:r>
              <a:rPr lang="ru-RU" smtClean="0"/>
              <a:t>-СН</a:t>
            </a:r>
            <a:r>
              <a:rPr lang="ru-RU" sz="1800" smtClean="0"/>
              <a:t>2</a:t>
            </a:r>
            <a:r>
              <a:rPr lang="ru-RU" smtClean="0"/>
              <a:t>- СН</a:t>
            </a:r>
            <a:r>
              <a:rPr lang="ru-RU" baseline="-25000" smtClean="0"/>
              <a:t>2</a:t>
            </a:r>
            <a:r>
              <a:rPr lang="ru-RU" smtClean="0"/>
              <a:t>-СН</a:t>
            </a:r>
            <a:r>
              <a:rPr lang="ru-RU" baseline="-25000" smtClean="0"/>
              <a:t>2</a:t>
            </a:r>
            <a:r>
              <a:rPr lang="ru-RU" smtClean="0"/>
              <a:t>-СН</a:t>
            </a:r>
            <a:r>
              <a:rPr lang="ru-RU" baseline="-25000" smtClean="0"/>
              <a:t>2</a:t>
            </a:r>
            <a:r>
              <a:rPr lang="ru-RU" smtClean="0"/>
              <a:t>-СН</a:t>
            </a:r>
            <a:r>
              <a:rPr lang="ru-RU" baseline="-25000" smtClean="0"/>
              <a:t>2</a:t>
            </a:r>
            <a:r>
              <a:rPr lang="ru-RU" smtClean="0"/>
              <a:t>-СН</a:t>
            </a:r>
            <a:r>
              <a:rPr lang="ru-RU" baseline="-25000" smtClean="0"/>
              <a:t>3</a:t>
            </a:r>
            <a:r>
              <a:rPr lang="ru-RU" smtClean="0"/>
              <a:t> </a:t>
            </a:r>
          </a:p>
          <a:p>
            <a:pPr>
              <a:buFont typeface="Arial" pitchFamily="34" charset="0"/>
              <a:buNone/>
            </a:pPr>
            <a:r>
              <a:rPr lang="ru-RU" smtClean="0"/>
              <a:t>	СН</a:t>
            </a:r>
            <a:r>
              <a:rPr lang="ru-RU" baseline="-25000" smtClean="0"/>
              <a:t>3</a:t>
            </a:r>
            <a:r>
              <a:rPr lang="ru-RU" smtClean="0"/>
              <a:t>-СН</a:t>
            </a:r>
            <a:r>
              <a:rPr lang="ru-RU" baseline="-25000" smtClean="0"/>
              <a:t>2</a:t>
            </a:r>
            <a:r>
              <a:rPr lang="ru-RU" smtClean="0"/>
              <a:t>-СН</a:t>
            </a:r>
            <a:r>
              <a:rPr lang="ru-RU" baseline="-25000" smtClean="0"/>
              <a:t>2</a:t>
            </a:r>
            <a:r>
              <a:rPr lang="ru-RU" smtClean="0"/>
              <a:t>-СН</a:t>
            </a:r>
            <a:r>
              <a:rPr lang="ru-RU" baseline="-25000" smtClean="0"/>
              <a:t>2</a:t>
            </a:r>
            <a:r>
              <a:rPr lang="ru-RU" smtClean="0"/>
              <a:t>-СН</a:t>
            </a:r>
            <a:r>
              <a:rPr lang="ru-RU" sz="1800" smtClean="0"/>
              <a:t>2</a:t>
            </a:r>
            <a:r>
              <a:rPr lang="ru-RU" smtClean="0"/>
              <a:t>-   + -СН</a:t>
            </a:r>
            <a:r>
              <a:rPr lang="ru-RU" baseline="-25000" smtClean="0"/>
              <a:t>2</a:t>
            </a:r>
            <a:r>
              <a:rPr lang="ru-RU" smtClean="0"/>
              <a:t>-С</a:t>
            </a:r>
            <a:r>
              <a:rPr lang="ru-RU" smtClean="0">
                <a:solidFill>
                  <a:srgbClr val="FF0000"/>
                </a:solidFill>
              </a:rPr>
              <a:t>Н</a:t>
            </a:r>
            <a:r>
              <a:rPr lang="ru-RU" baseline="-25000" smtClean="0"/>
              <a:t>2</a:t>
            </a:r>
            <a:r>
              <a:rPr lang="ru-RU" smtClean="0"/>
              <a:t>-СН</a:t>
            </a:r>
            <a:r>
              <a:rPr lang="ru-RU" baseline="-25000" smtClean="0"/>
              <a:t>2</a:t>
            </a:r>
            <a:r>
              <a:rPr lang="ru-RU" smtClean="0"/>
              <a:t>-СН</a:t>
            </a:r>
            <a:r>
              <a:rPr lang="ru-RU" baseline="-25000" smtClean="0"/>
              <a:t>2</a:t>
            </a:r>
            <a:r>
              <a:rPr lang="ru-RU" smtClean="0"/>
              <a:t>-СН</a:t>
            </a:r>
            <a:r>
              <a:rPr lang="ru-RU" baseline="-25000" smtClean="0"/>
              <a:t>3</a:t>
            </a:r>
          </a:p>
          <a:p>
            <a:endParaRPr lang="ru-RU" smtClean="0"/>
          </a:p>
          <a:p>
            <a:r>
              <a:rPr lang="ru-RU" smtClean="0"/>
              <a:t>СН</a:t>
            </a:r>
            <a:r>
              <a:rPr lang="ru-RU" baseline="-25000" smtClean="0"/>
              <a:t>3</a:t>
            </a:r>
            <a:r>
              <a:rPr lang="ru-RU" smtClean="0"/>
              <a:t>-СН</a:t>
            </a:r>
            <a:r>
              <a:rPr lang="ru-RU" baseline="-25000" smtClean="0"/>
              <a:t>2</a:t>
            </a:r>
            <a:r>
              <a:rPr lang="ru-RU" smtClean="0"/>
              <a:t>-СН</a:t>
            </a:r>
            <a:r>
              <a:rPr lang="ru-RU" baseline="-25000" smtClean="0"/>
              <a:t>2</a:t>
            </a:r>
            <a:r>
              <a:rPr lang="ru-RU" smtClean="0"/>
              <a:t>-СН</a:t>
            </a:r>
            <a:r>
              <a:rPr lang="ru-RU" baseline="-25000" smtClean="0"/>
              <a:t>2</a:t>
            </a:r>
            <a:r>
              <a:rPr lang="ru-RU" smtClean="0"/>
              <a:t>-С</a:t>
            </a:r>
            <a:r>
              <a:rPr lang="ru-RU" smtClean="0">
                <a:solidFill>
                  <a:srgbClr val="FF0000"/>
                </a:solidFill>
              </a:rPr>
              <a:t>Н</a:t>
            </a:r>
            <a:r>
              <a:rPr lang="ru-RU" sz="1800" smtClean="0"/>
              <a:t>3      </a:t>
            </a:r>
            <a:r>
              <a:rPr lang="ru-RU" smtClean="0"/>
              <a:t>+   СН</a:t>
            </a:r>
            <a:r>
              <a:rPr lang="ru-RU" sz="1800" smtClean="0"/>
              <a:t>2</a:t>
            </a:r>
            <a:r>
              <a:rPr lang="ru-RU" smtClean="0"/>
              <a:t>=СН-СН</a:t>
            </a:r>
            <a:r>
              <a:rPr lang="ru-RU" baseline="-25000" smtClean="0"/>
              <a:t>2</a:t>
            </a:r>
            <a:r>
              <a:rPr lang="ru-RU" smtClean="0"/>
              <a:t>-СН</a:t>
            </a:r>
            <a:r>
              <a:rPr lang="ru-RU" baseline="-25000" smtClean="0"/>
              <a:t>2</a:t>
            </a:r>
            <a:r>
              <a:rPr lang="ru-RU" smtClean="0"/>
              <a:t>-СН</a:t>
            </a:r>
            <a:r>
              <a:rPr lang="ru-RU" baseline="-25000" smtClean="0"/>
              <a:t>3</a:t>
            </a:r>
          </a:p>
          <a:p>
            <a:r>
              <a:rPr lang="ru-RU" smtClean="0"/>
              <a:t>С</a:t>
            </a:r>
            <a:r>
              <a:rPr lang="ru-RU" baseline="-25000" smtClean="0"/>
              <a:t>16</a:t>
            </a:r>
            <a:r>
              <a:rPr lang="ru-RU" smtClean="0"/>
              <a:t>Н</a:t>
            </a:r>
            <a:r>
              <a:rPr lang="ru-RU" baseline="-25000" smtClean="0"/>
              <a:t>34</a:t>
            </a:r>
            <a:r>
              <a:rPr lang="ru-RU" smtClean="0"/>
              <a:t> </a:t>
            </a:r>
          </a:p>
          <a:p>
            <a:r>
              <a:rPr lang="ru-RU" smtClean="0"/>
              <a:t>С</a:t>
            </a:r>
            <a:r>
              <a:rPr lang="ru-RU" baseline="-25000" smtClean="0"/>
              <a:t>18</a:t>
            </a:r>
            <a:r>
              <a:rPr lang="ru-RU" smtClean="0"/>
              <a:t>Н</a:t>
            </a:r>
            <a:r>
              <a:rPr lang="ru-RU" baseline="-25000" smtClean="0"/>
              <a:t>38     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8027988" y="1916113"/>
            <a:ext cx="6477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2051050" y="4292600"/>
            <a:ext cx="50482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2051050" y="4797425"/>
            <a:ext cx="57626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 flipH="1" flipV="1">
            <a:off x="6215063" y="3071813"/>
            <a:ext cx="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10800000">
            <a:off x="4143375" y="3143250"/>
            <a:ext cx="20716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5400000" flipH="1" flipV="1">
            <a:off x="3963988" y="2963863"/>
            <a:ext cx="357187" cy="1587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>
            <a:off x="6000750" y="2928938"/>
            <a:ext cx="4286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Картинка 174 из 557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215188" y="4214813"/>
            <a:ext cx="1660525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80" name="TextBox 15"/>
          <p:cNvSpPr txBox="1">
            <a:spLocks noChangeArrowheads="1"/>
          </p:cNvSpPr>
          <p:nvPr/>
        </p:nvSpPr>
        <p:spPr bwMode="auto">
          <a:xfrm>
            <a:off x="428625" y="5572125"/>
            <a:ext cx="65008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2800" baseline="-2500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280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800" baseline="-25000">
                <a:latin typeface="Times New Roman" pitchFamily="18" charset="0"/>
                <a:cs typeface="Times New Roman" pitchFamily="18" charset="0"/>
              </a:rPr>
              <a:t>2n+2</a:t>
            </a:r>
            <a:r>
              <a:rPr lang="en-US" sz="2800">
                <a:latin typeface="Times New Roman" pitchFamily="18" charset="0"/>
                <a:cs typeface="Times New Roman" pitchFamily="18" charset="0"/>
              </a:rPr>
              <a:t>              C</a:t>
            </a:r>
            <a:r>
              <a:rPr lang="en-US" sz="2800" baseline="-2500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280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800" baseline="-25000">
                <a:latin typeface="Times New Roman" pitchFamily="18" charset="0"/>
                <a:cs typeface="Times New Roman" pitchFamily="18" charset="0"/>
              </a:rPr>
              <a:t>2m+2</a:t>
            </a:r>
            <a:r>
              <a:rPr lang="en-US" sz="2800">
                <a:latin typeface="Times New Roman" pitchFamily="18" charset="0"/>
                <a:cs typeface="Times New Roman" pitchFamily="18" charset="0"/>
              </a:rPr>
              <a:t>  +   C</a:t>
            </a:r>
            <a:r>
              <a:rPr lang="en-US" sz="2800" baseline="-25000">
                <a:latin typeface="Times New Roman" pitchFamily="18" charset="0"/>
                <a:cs typeface="Times New Roman" pitchFamily="18" charset="0"/>
              </a:rPr>
              <a:t>n-m</a:t>
            </a:r>
            <a:r>
              <a:rPr lang="en-US" sz="280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800" baseline="-25000">
                <a:latin typeface="Times New Roman" pitchFamily="18" charset="0"/>
                <a:cs typeface="Times New Roman" pitchFamily="18" charset="0"/>
              </a:rPr>
              <a:t>2n-2m</a:t>
            </a:r>
            <a:endParaRPr lang="ru-RU" sz="2800" baseline="-2500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>
            <a:off x="2000250" y="5786438"/>
            <a:ext cx="500063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Картинка 168 из 557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57750" y="4643438"/>
            <a:ext cx="3786188" cy="197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smtClean="0">
                <a:latin typeface="Times New Roman" pitchFamily="18" charset="0"/>
                <a:cs typeface="Times New Roman" pitchFamily="18" charset="0"/>
              </a:rPr>
              <a:t>СИНТЕТИЧЕСКИЕ СПОСОБЫ</a:t>
            </a:r>
          </a:p>
        </p:txBody>
      </p:sp>
      <p:sp>
        <p:nvSpPr>
          <p:cNvPr id="8196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2988"/>
          </a:xfrm>
        </p:spPr>
        <p:txBody>
          <a:bodyPr/>
          <a:lstStyle/>
          <a:p>
            <a:r>
              <a:rPr lang="ru-RU" baseline="-25000" smtClean="0"/>
              <a:t> </a:t>
            </a:r>
            <a:r>
              <a:rPr lang="ru-RU" smtClean="0"/>
              <a:t>Получение синтетического бензина.</a:t>
            </a:r>
          </a:p>
          <a:p>
            <a:pPr>
              <a:buFont typeface="Arial" pitchFamily="34" charset="0"/>
              <a:buNone/>
            </a:pPr>
            <a:r>
              <a:rPr lang="ru-RU" baseline="-25000" smtClean="0"/>
              <a:t/>
            </a:r>
            <a:br>
              <a:rPr lang="ru-RU" baseline="-25000" smtClean="0"/>
            </a:br>
            <a:endParaRPr lang="ru-RU" baseline="-25000" smtClean="0"/>
          </a:p>
          <a:p>
            <a:r>
              <a:rPr lang="ru-RU" baseline="-25000" smtClean="0"/>
              <a:t>Образующиеся алканы находят применение в качестве моторного топлива (синтетический бензин — "синтин").</a:t>
            </a:r>
          </a:p>
          <a:p>
            <a:r>
              <a:rPr lang="ru-RU" smtClean="0"/>
              <a:t>Сырье – уголь (запасы которого в 50 раз превышают запасы нефти)</a:t>
            </a:r>
          </a:p>
          <a:p>
            <a:r>
              <a:rPr lang="ru-RU" smtClean="0"/>
              <a:t>С + Н</a:t>
            </a:r>
            <a:r>
              <a:rPr lang="ru-RU" baseline="-25000" smtClean="0"/>
              <a:t>2</a:t>
            </a:r>
            <a:r>
              <a:rPr lang="ru-RU" smtClean="0"/>
              <a:t>О = СО + Н</a:t>
            </a:r>
            <a:r>
              <a:rPr lang="ru-RU" baseline="-25000" smtClean="0"/>
              <a:t>2</a:t>
            </a:r>
          </a:p>
          <a:p>
            <a:r>
              <a:rPr lang="ru-RU" baseline="-25000" smtClean="0"/>
              <a:t> (ГАЗИФИКАЦИЯ УГЛЯ)</a:t>
            </a:r>
          </a:p>
        </p:txBody>
      </p:sp>
      <p:sp>
        <p:nvSpPr>
          <p:cNvPr id="8197" name="TextBox 5"/>
          <p:cNvSpPr txBox="1">
            <a:spLocks noChangeArrowheads="1"/>
          </p:cNvSpPr>
          <p:nvPr/>
        </p:nvSpPr>
        <p:spPr bwMode="auto">
          <a:xfrm>
            <a:off x="1357313" y="2286000"/>
            <a:ext cx="7286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>
                <a:latin typeface="Times New Roman" pitchFamily="18" charset="0"/>
                <a:cs typeface="Times New Roman" pitchFamily="18" charset="0"/>
              </a:rPr>
              <a:t>n CO  +  (2n+1)H</a:t>
            </a:r>
            <a:r>
              <a:rPr lang="en-US" sz="2800" baseline="-250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>
                <a:latin typeface="Times New Roman" pitchFamily="18" charset="0"/>
                <a:cs typeface="Times New Roman" pitchFamily="18" charset="0"/>
              </a:rPr>
              <a:t>  =   C</a:t>
            </a:r>
            <a:r>
              <a:rPr lang="en-US" sz="2800" baseline="-2500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280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800" baseline="-25000">
                <a:latin typeface="Times New Roman" pitchFamily="18" charset="0"/>
                <a:cs typeface="Times New Roman" pitchFamily="18" charset="0"/>
              </a:rPr>
              <a:t>2n+2</a:t>
            </a:r>
            <a:r>
              <a:rPr lang="en-US" sz="2800">
                <a:latin typeface="Times New Roman" pitchFamily="18" charset="0"/>
                <a:cs typeface="Times New Roman" pitchFamily="18" charset="0"/>
              </a:rPr>
              <a:t>    +  nH2O</a:t>
            </a:r>
            <a:endParaRPr lang="ru-RU" sz="28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437063"/>
            <a:ext cx="4572000" cy="2016125"/>
          </a:xfrm>
        </p:spPr>
        <p:txBody>
          <a:bodyPr rtlCol="0">
            <a:normAutofit fontScale="475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В 1926 году была опубликована работа Ф. Фишера и Г. </a:t>
            </a:r>
            <a:r>
              <a:rPr lang="ru-RU" dirty="0" err="1" smtClean="0"/>
              <a:t>Тропша</a:t>
            </a:r>
            <a:r>
              <a:rPr lang="ru-RU" dirty="0" smtClean="0"/>
              <a:t> "О прямом синтезе нефтяных углеводородов при обыкновенном давлении", в которой сообщалось, что при восстановлении водородом </a:t>
            </a:r>
            <a:r>
              <a:rPr lang="ru-RU" dirty="0" err="1" smtClean="0"/>
              <a:t>монооксида</a:t>
            </a:r>
            <a:r>
              <a:rPr lang="ru-RU" dirty="0" smtClean="0"/>
              <a:t> углерода при атмосферном давлении в присутствии различных катализаторов (железо - оксид цинка или кобальт - оксид хрома) при 270 С получаются жидкие и даже твердые гомологи метана.</a:t>
            </a:r>
          </a:p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9220" name="Picture 2" descr="Картинка 1 из 10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0825" y="188913"/>
            <a:ext cx="5076825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1" name="Rectangle 3"/>
          <p:cNvSpPr>
            <a:spLocks noChangeArrowheads="1"/>
          </p:cNvSpPr>
          <p:nvPr/>
        </p:nvSpPr>
        <p:spPr bwMode="auto">
          <a:xfrm>
            <a:off x="611188" y="3933825"/>
            <a:ext cx="345598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/>
              <a:t>Франц </a:t>
            </a:r>
            <a:r>
              <a:rPr lang="ru-RU" b="1"/>
              <a:t>Фишер</a:t>
            </a:r>
            <a:r>
              <a:rPr lang="ru-RU"/>
              <a:t> </a:t>
            </a:r>
            <a:r>
              <a:rPr lang="ru-RU" b="1"/>
              <a:t>и</a:t>
            </a:r>
            <a:r>
              <a:rPr lang="ru-RU"/>
              <a:t> Ханс </a:t>
            </a:r>
            <a:r>
              <a:rPr lang="ru-RU" b="1"/>
              <a:t>Тропш</a:t>
            </a:r>
            <a:r>
              <a:rPr lang="ru-RU"/>
              <a:t> </a:t>
            </a:r>
          </a:p>
        </p:txBody>
      </p:sp>
      <p:pic>
        <p:nvPicPr>
          <p:cNvPr id="9222" name="Рисунок 5" descr="http://s58.radikal.ru/i159/1009/9c/7b51981f029c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43438" y="2786063"/>
            <a:ext cx="4313237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4" descr="Картинка 44 из 75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357813" y="214313"/>
            <a:ext cx="3522662" cy="263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4" name="Picture 2" descr="http://cnit.ssau.ru/organics/chem2/pic/u27_4.gif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214563" y="3357563"/>
            <a:ext cx="58420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5" name="Picture 2" descr="Картинка 37 из 635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8072438" y="6091238"/>
            <a:ext cx="1071562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chemeClr val="accent4">
                    <a:lumMod val="75000"/>
                  </a:schemeClr>
                </a:solidFill>
              </a:rPr>
              <a:t>ЛАБОРАТОРНЫЕ СПОСОБЫ ПОЛУЧЕНИЯ АЛКАНОВ</a:t>
            </a:r>
            <a:endParaRPr lang="ru-RU" sz="4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4" name="Picture 7" descr="C:\Documents and Settings\Лена\Рабочий стол\Лена\анимация\Предметы\J0076135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4000500" y="3071813"/>
            <a:ext cx="4656138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1944</TotalTime>
  <Words>806</Words>
  <Application>Microsoft Office PowerPoint</Application>
  <PresentationFormat>Экран (4:3)</PresentationFormat>
  <Paragraphs>206</Paragraphs>
  <Slides>33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8" baseType="lpstr">
      <vt:lpstr>Calibri</vt:lpstr>
      <vt:lpstr>Arial</vt:lpstr>
      <vt:lpstr>Times New Roman</vt:lpstr>
      <vt:lpstr>Wingdings</vt:lpstr>
      <vt:lpstr>Тема Office</vt:lpstr>
      <vt:lpstr>ПОЛУЧЕНИЕ АЛКАНОВ</vt:lpstr>
      <vt:lpstr>СОДЕРЖАНИЕ</vt:lpstr>
      <vt:lpstr>  ПРОМЫШЛЕННЫЕ СПОСОБЫ ПОЛУЧЕНИЯ АЛКАНОВ </vt:lpstr>
      <vt:lpstr>Слайд 4</vt:lpstr>
      <vt:lpstr>ПЕРЕРАБОТКА НЕФТИ</vt:lpstr>
      <vt:lpstr>КРЕКИНГ АЛКАНОВ</vt:lpstr>
      <vt:lpstr>СИНТЕТИЧЕСКИЕ СПОСОБЫ</vt:lpstr>
      <vt:lpstr>Слайд 8</vt:lpstr>
      <vt:lpstr>Слайд 9</vt:lpstr>
      <vt:lpstr>РЕАКЦИЯ ВЮРЦА</vt:lpstr>
      <vt:lpstr>РЕАКЦИЯ ВЮРЦА</vt:lpstr>
      <vt:lpstr>РЕАКЦИЯ ВЮРЦА</vt:lpstr>
      <vt:lpstr>РЕАКЦИЯ ДЮМА</vt:lpstr>
      <vt:lpstr>РЕАКЦИЯ ДЮМА</vt:lpstr>
      <vt:lpstr>РЕАКЦИЯ ДЮМА</vt:lpstr>
      <vt:lpstr>РЕАКЦИЯ  КОЛЬБЕ</vt:lpstr>
      <vt:lpstr>РЕАКЦИЯ  КОЛЬБЕ</vt:lpstr>
      <vt:lpstr>  СИНТЕЗ С ИСПОЛЬЗОВАНИЕМ РЕАКТИВА ГРИНЬЯРА</vt:lpstr>
      <vt:lpstr>ВОССТАНОВЛЕНИЕ ГАЛОГЕНАЛКАНОВ И НЕПРЕДЕЛЬНЫХ УГЛЕВОДОРОДОВ:</vt:lpstr>
      <vt:lpstr>ПОЛУЧЕНИЕ МЕТАНА</vt:lpstr>
      <vt:lpstr>МЕТАН - ПРОДУКТ ЖИЗНЕДЕЯТЕЛЬНОСТИ!</vt:lpstr>
      <vt:lpstr>Слайд 22</vt:lpstr>
      <vt:lpstr>Слайд 23</vt:lpstr>
      <vt:lpstr>Слайд 24</vt:lpstr>
      <vt:lpstr>ВКЛАД РАЗЛИЧНЫХ ФАКТОРОВ В ФОРМИРОВАНИЕ ОБЩЕГО ПОТОКА МЕТАНА В АТМОСФЕРУ ЗЕМЛИ</vt:lpstr>
      <vt:lpstr>ПЕРВЫЙ СИНТЕЗ МЕТАНА</vt:lpstr>
      <vt:lpstr>РЕАКЦИЯ САБАТЬЕ</vt:lpstr>
      <vt:lpstr>Слайд 28</vt:lpstr>
      <vt:lpstr>СПОСОБЫ ПОЛУЧЕНИЯ МЕТАНА</vt:lpstr>
      <vt:lpstr>ЛАБОРАТОРНАЯ РАБОТА</vt:lpstr>
      <vt:lpstr>ВЫВОДЫ:</vt:lpstr>
      <vt:lpstr>Слайд 32</vt:lpstr>
      <vt:lpstr>Слайд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ПОЛУЧЕНИЕ АЛКАНОВ</dc:title>
  <dc:creator>лицей</dc:creator>
  <cp:lastModifiedBy>Дарёна</cp:lastModifiedBy>
  <cp:revision>195</cp:revision>
  <dcterms:created xsi:type="dcterms:W3CDTF">2011-10-08T07:02:52Z</dcterms:created>
  <dcterms:modified xsi:type="dcterms:W3CDTF">2012-03-28T20:29:14Z</dcterms:modified>
</cp:coreProperties>
</file>